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65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40"/>
  </p:notesMasterIdLst>
  <p:handoutMasterIdLst>
    <p:handoutMasterId r:id="rId41"/>
  </p:handoutMasterIdLst>
  <p:sldIdLst>
    <p:sldId id="489" r:id="rId6"/>
    <p:sldId id="490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88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13" r:id="rId30"/>
    <p:sldId id="514" r:id="rId31"/>
    <p:sldId id="515" r:id="rId32"/>
    <p:sldId id="452" r:id="rId33"/>
    <p:sldId id="516" r:id="rId34"/>
    <p:sldId id="517" r:id="rId35"/>
    <p:sldId id="518" r:id="rId36"/>
    <p:sldId id="519" r:id="rId37"/>
    <p:sldId id="445" r:id="rId38"/>
    <p:sldId id="520" r:id="rId39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D44"/>
    <a:srgbClr val="00B0F0"/>
    <a:srgbClr val="FFC000"/>
    <a:srgbClr val="CC0099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3091" autoAdjust="0"/>
  </p:normalViewPr>
  <p:slideViewPr>
    <p:cSldViewPr snapToGrid="0" snapToObjects="1">
      <p:cViewPr varScale="1">
        <p:scale>
          <a:sx n="64" d="100"/>
          <a:sy n="64" d="100"/>
        </p:scale>
        <p:origin x="798" y="7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42" d="100"/>
          <a:sy n="42" d="100"/>
        </p:scale>
        <p:origin x="228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18/02/2019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2/18/2019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463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2355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5218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935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317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457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4729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1533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8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3261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451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682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045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246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f26e2a68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f26e2a685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4f26e2a685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829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f26e2a685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4f26e2a68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103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9525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4432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060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907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f26e2a685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f26e2a685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4f26e2a685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4726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774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f32c512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f32c512d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4f32c512d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5356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Como estos cambios son importantes… pero el mas importante esta</a:t>
            </a:r>
            <a:r>
              <a:rPr lang="es-CO" baseline="0" dirty="0"/>
              <a:t> en el ámbito de la colaboración..</a:t>
            </a:r>
          </a:p>
          <a:p>
            <a:r>
              <a:rPr lang="es-CO" baseline="0" dirty="0"/>
              <a:t>Y esta forma de colaborar permite a la empresa aprovechar el conocimiento para </a:t>
            </a:r>
            <a:r>
              <a:rPr lang="es-CO" baseline="0" dirty="0" err="1"/>
              <a:t>asi</a:t>
            </a:r>
            <a:r>
              <a:rPr lang="es-CO" baseline="0" dirty="0"/>
              <a:t> potenciar sus negocios…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232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74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8808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0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389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1237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0266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80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783DC-58BA-8C47-8154-70EE430D2D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005CA8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4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54206-DAF5-3A45-92E5-145010524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9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21EF3-8C8F-674D-AE22-345EA4388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3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7BE5E-9D9A-5B4D-A9C3-BC4C6E06F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55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290" y="195290"/>
            <a:ext cx="16764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638" y="165100"/>
            <a:ext cx="1541362" cy="596900"/>
          </a:xfrm>
          <a:prstGeom prst="rect">
            <a:avLst/>
          </a:prstGeom>
        </p:spPr>
      </p:pic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371" y="173371"/>
            <a:ext cx="2039970" cy="6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638" y="165100"/>
            <a:ext cx="1541362" cy="596900"/>
          </a:xfrm>
          <a:prstGeom prst="rect">
            <a:avLst/>
          </a:prstGeom>
        </p:spPr>
      </p:pic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638" y="165100"/>
            <a:ext cx="1541362" cy="596900"/>
          </a:xfrm>
          <a:prstGeom prst="rect">
            <a:avLst/>
          </a:prstGeom>
        </p:spPr>
      </p:pic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244" y="120369"/>
            <a:ext cx="2249433" cy="6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85C4A-E33A-2147-9991-9EB9C0997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128" r="971"/>
          <a:stretch/>
        </p:blipFill>
        <p:spPr>
          <a:xfrm>
            <a:off x="0" y="0"/>
            <a:ext cx="1219744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7DD3B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>
                <a:solidFill>
                  <a:schemeClr val="accent5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1AA80-5C4F-C247-B032-63117D1EF2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FCB8E-82D8-214B-927A-EA0C9673D5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56686-1A3A-7A48-A6B9-7C6FD4C9B5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ángulo 21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Forma libre 22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chemeClr val="accent6"/>
          </a:solidFill>
        </p:grpSpPr>
        <p:sp>
          <p:nvSpPr>
            <p:cNvPr id="14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99DBD-857C-044B-B8F7-F8AF4364D3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145"/>
          <a:stretch/>
        </p:blipFill>
        <p:spPr>
          <a:xfrm>
            <a:off x="0" y="-1518557"/>
            <a:ext cx="12175958" cy="83765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022" r="1160"/>
          <a:stretch/>
        </p:blipFill>
        <p:spPr>
          <a:xfrm>
            <a:off x="0" y="-8965"/>
            <a:ext cx="12174071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7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26F32-ACC3-5E4C-B403-7E673E6BA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8315" r="1491" b="10234"/>
          <a:stretch/>
        </p:blipFill>
        <p:spPr>
          <a:xfrm>
            <a:off x="0" y="35169"/>
            <a:ext cx="12133385" cy="682283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4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3C730-D1F4-F340-8A7E-0BF5A15AB2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9C52B-AD03-8741-9006-141191184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Forma libre 10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1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91F4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58839-4E07-D74C-B279-449D4DAA2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518557"/>
            <a:ext cx="12317044" cy="837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69053" y="6248631"/>
            <a:ext cx="1464255" cy="30997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6600"/>
              <a:buFont typeface="Tahoma"/>
              <a:buNone/>
              <a:defRPr sz="6600" b="1">
                <a:solidFill>
                  <a:srgbClr val="96C11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7252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20959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Em Branco">
  <p:cSld name="9_Em Branc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800372"/>
            <a:ext cx="4493834" cy="305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  <a:defRPr sz="4000">
                <a:solidFill>
                  <a:srgbClr val="96C11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8199" y="5020733"/>
            <a:ext cx="10515599" cy="115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400"/>
              <a:buChar char="•"/>
              <a:defRPr sz="2400">
                <a:solidFill>
                  <a:srgbClr val="3A383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2000"/>
              <a:buChar char="•"/>
              <a:defRPr sz="2000">
                <a:solidFill>
                  <a:srgbClr val="3A3838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800"/>
              <a:buChar char="•"/>
              <a:defRPr sz="1800">
                <a:solidFill>
                  <a:srgbClr val="3A3838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Char char="•"/>
              <a:defRPr sz="1600">
                <a:solidFill>
                  <a:srgbClr val="3A3838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A3838"/>
              </a:buClr>
              <a:buSzPts val="1600"/>
              <a:buChar char="•"/>
              <a:defRPr sz="1600">
                <a:solidFill>
                  <a:srgbClr val="3A3838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>
            <a:spLocks noGrp="1"/>
          </p:cNvSpPr>
          <p:nvPr>
            <p:ph type="pic" idx="2"/>
          </p:nvPr>
        </p:nvSpPr>
        <p:spPr>
          <a:xfrm>
            <a:off x="838199" y="1690688"/>
            <a:ext cx="10515599" cy="313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A3838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17255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m Branco">
  <p:cSld name="2_Em Branc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00372"/>
            <a:ext cx="4493834" cy="305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  <a:defRPr sz="4000">
                <a:solidFill>
                  <a:srgbClr val="96C11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4811" y="6311900"/>
            <a:ext cx="1464255" cy="309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4399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Em Branco">
  <p:cSld name="5_Em Branco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00372"/>
            <a:ext cx="4493834" cy="305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  <a:defRPr sz="4000">
                <a:solidFill>
                  <a:srgbClr val="96C11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>
            <a:spLocks noGrp="1"/>
          </p:cNvSpPr>
          <p:nvPr>
            <p:ph type="media" idx="2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07690" y="6308291"/>
            <a:ext cx="1464255" cy="309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82654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Em Branco">
  <p:cSld name="6_Em Branco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504269"/>
            <a:ext cx="12317044" cy="8376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0215" y="3065491"/>
            <a:ext cx="2543110" cy="5383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880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7BCBE-D941-614F-B23D-67A4A68AA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3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87138-4860-F346-A25A-DAAC9E562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92D050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0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18/02/2019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702" r:id="rId8"/>
    <p:sldLayoutId id="2147483705" r:id="rId9"/>
    <p:sldLayoutId id="2147483706" r:id="rId10"/>
    <p:sldLayoutId id="2147483707" r:id="rId11"/>
    <p:sldLayoutId id="2147483719" r:id="rId12"/>
    <p:sldLayoutId id="2147483698" r:id="rId13"/>
    <p:sldLayoutId id="2147483664" r:id="rId14"/>
    <p:sldLayoutId id="2147483650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676" r:id="rId21"/>
    <p:sldLayoutId id="2147483680" r:id="rId22"/>
    <p:sldLayoutId id="2147483665" r:id="rId23"/>
    <p:sldLayoutId id="2147483668" r:id="rId24"/>
    <p:sldLayoutId id="2147483673" r:id="rId25"/>
    <p:sldLayoutId id="2147483678" r:id="rId26"/>
    <p:sldLayoutId id="2147483662" r:id="rId27"/>
    <p:sldLayoutId id="2147483713" r:id="rId28"/>
    <p:sldLayoutId id="2147483666" r:id="rId29"/>
    <p:sldLayoutId id="2147483674" r:id="rId30"/>
    <p:sldLayoutId id="2147483675" r:id="rId31"/>
    <p:sldLayoutId id="2147483679" r:id="rId32"/>
    <p:sldLayoutId id="2147483663" r:id="rId33"/>
    <p:sldLayoutId id="2147483667" r:id="rId34"/>
    <p:sldLayoutId id="2147483718" r:id="rId35"/>
    <p:sldLayoutId id="2147483672" r:id="rId36"/>
    <p:sldLayoutId id="2147483669" r:id="rId37"/>
    <p:sldLayoutId id="2147483677" r:id="rId38"/>
    <p:sldLayoutId id="2147483717" r:id="rId39"/>
    <p:sldLayoutId id="2147483742" r:id="rId40"/>
    <p:sldLayoutId id="2147483743" r:id="rId41"/>
    <p:sldLayoutId id="2147483744" r:id="rId42"/>
    <p:sldLayoutId id="2147483745" r:id="rId43"/>
    <p:sldLayoutId id="2147483746" r:id="rId44"/>
    <p:sldLayoutId id="2147483747" r:id="rId4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15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6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13" Type="http://schemas.openxmlformats.org/officeDocument/2006/relationships/image" Target="../media/image94.png"/><Relationship Id="rId18" Type="http://schemas.openxmlformats.org/officeDocument/2006/relationships/image" Target="../media/image99.jp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7" Type="http://schemas.openxmlformats.org/officeDocument/2006/relationships/image" Target="../media/image88.jpg"/><Relationship Id="rId12" Type="http://schemas.openxmlformats.org/officeDocument/2006/relationships/image" Target="../media/image93.jp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7.jp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7.jpg"/><Relationship Id="rId11" Type="http://schemas.openxmlformats.org/officeDocument/2006/relationships/image" Target="../media/image92.jp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10" Type="http://schemas.openxmlformats.org/officeDocument/2006/relationships/image" Target="../media/image91.jpg"/><Relationship Id="rId19" Type="http://schemas.openxmlformats.org/officeDocument/2006/relationships/image" Target="../media/image100.jpg"/><Relationship Id="rId4" Type="http://schemas.openxmlformats.org/officeDocument/2006/relationships/image" Target="../media/image85.jpg"/><Relationship Id="rId9" Type="http://schemas.openxmlformats.org/officeDocument/2006/relationships/image" Target="../media/image90.jpg"/><Relationship Id="rId14" Type="http://schemas.openxmlformats.org/officeDocument/2006/relationships/image" Target="../media/image95.jpg"/><Relationship Id="rId22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jpe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387450" y="1622606"/>
            <a:ext cx="11258681" cy="1111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5400"/>
              <a:buFont typeface="Tahoma"/>
              <a:buNone/>
            </a:pPr>
            <a:r>
              <a:rPr lang="es-CO" sz="5400"/>
              <a:t>Arquitectura en tiempos ágiles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358893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/>
          <p:nvPr/>
        </p:nvSpPr>
        <p:spPr>
          <a:xfrm>
            <a:off x="23004" y="2225895"/>
            <a:ext cx="12192000" cy="2275777"/>
          </a:xfrm>
          <a:prstGeom prst="rect">
            <a:avLst/>
          </a:prstGeom>
          <a:solidFill>
            <a:srgbClr val="000000">
              <a:alpha val="20784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096745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AD400"/>
              </a:buClr>
              <a:buSzPts val="3600"/>
              <a:buFont typeface="Arial"/>
              <a:buNone/>
            </a:pPr>
            <a:r>
              <a:rPr lang="es-CO" sz="3000" b="1">
                <a:solidFill>
                  <a:srgbClr val="CAD400"/>
                </a:solidFill>
                <a:latin typeface="Arial"/>
                <a:ea typeface="Arial"/>
                <a:cs typeface="Arial"/>
                <a:sym typeface="Arial"/>
              </a:rPr>
              <a:t>El Reto, gestión del conocimiento y su aplicación…</a:t>
            </a:r>
            <a:r>
              <a:rPr lang="es-CO" sz="3600" b="1">
                <a:solidFill>
                  <a:srgbClr val="CAD4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s-CO" sz="3600" b="1">
                <a:solidFill>
                  <a:srgbClr val="CAD400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/>
          </a:p>
        </p:txBody>
      </p:sp>
      <p:sp>
        <p:nvSpPr>
          <p:cNvPr id="178" name="Google Shape;178;p25"/>
          <p:cNvSpPr/>
          <p:nvPr/>
        </p:nvSpPr>
        <p:spPr>
          <a:xfrm>
            <a:off x="1519074" y="3501394"/>
            <a:ext cx="1143000" cy="1114425"/>
          </a:xfrm>
          <a:prstGeom prst="ellipse">
            <a:avLst/>
          </a:prstGeom>
          <a:noFill/>
          <a:ln w="349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1433182" y="1937727"/>
            <a:ext cx="131478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466561" y="2548114"/>
            <a:ext cx="300037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Menos, de </a:t>
            </a:r>
            <a:r>
              <a:rPr lang="es-C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los equipos de una organización practican Agile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859" y="3574673"/>
            <a:ext cx="931430" cy="93143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4501605" y="1908284"/>
            <a:ext cx="131478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3706821" y="2548114"/>
            <a:ext cx="290435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 por debajo de alcanzar un modelo de "</a:t>
            </a:r>
            <a:r>
              <a:rPr lang="es-CO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madurez </a:t>
            </a:r>
            <a:r>
              <a:rPr lang="es-C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 ágil</a:t>
            </a:r>
            <a:endParaRPr dirty="0"/>
          </a:p>
        </p:txBody>
      </p:sp>
      <p:sp>
        <p:nvSpPr>
          <p:cNvPr id="184" name="Google Shape;184;p25"/>
          <p:cNvSpPr/>
          <p:nvPr/>
        </p:nvSpPr>
        <p:spPr>
          <a:xfrm>
            <a:off x="4587497" y="3507540"/>
            <a:ext cx="1143000" cy="1114425"/>
          </a:xfrm>
          <a:prstGeom prst="ellipse">
            <a:avLst/>
          </a:prstGeom>
          <a:noFill/>
          <a:ln w="349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7329593" y="3501393"/>
            <a:ext cx="1143000" cy="1114425"/>
          </a:xfrm>
          <a:prstGeom prst="ellipse">
            <a:avLst/>
          </a:prstGeom>
          <a:noFill/>
          <a:ln w="349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7244030" y="1908284"/>
            <a:ext cx="131478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71%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6914279" y="2593882"/>
            <a:ext cx="19742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Quieren invertir en DevOps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5122" y="3534730"/>
            <a:ext cx="10477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24726" y="3534730"/>
            <a:ext cx="905424" cy="90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/>
          <p:nvPr/>
        </p:nvSpPr>
        <p:spPr>
          <a:xfrm>
            <a:off x="9723161" y="3531454"/>
            <a:ext cx="1143000" cy="1114425"/>
          </a:xfrm>
          <a:prstGeom prst="ellipse">
            <a:avLst/>
          </a:prstGeom>
          <a:noFill/>
          <a:ln w="349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9637598" y="1938345"/>
            <a:ext cx="1314784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98%</a:t>
            </a:r>
            <a:endParaRPr sz="4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9307847" y="2623943"/>
            <a:ext cx="197428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los proyectos con Agiles son exitosos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8294" y="3564791"/>
            <a:ext cx="905424" cy="905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256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1104900"/>
            <a:ext cx="12192000" cy="5045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Título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Respuesta de la Arquitectura:</a:t>
            </a:r>
            <a:endParaRPr lang="es-CO" dirty="0"/>
          </a:p>
        </p:txBody>
      </p:sp>
      <p:sp>
        <p:nvSpPr>
          <p:cNvPr id="20" name="Rectángulo 19"/>
          <p:cNvSpPr/>
          <p:nvPr/>
        </p:nvSpPr>
        <p:spPr>
          <a:xfrm>
            <a:off x="667270" y="1124420"/>
            <a:ext cx="3243906" cy="426278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667270" y="2684574"/>
            <a:ext cx="32439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ES" sz="2000" b="1" dirty="0">
                <a:latin typeface="Arial Narrow" panose="020B0606020202030204" pitchFamily="34" charset="0"/>
              </a:rPr>
              <a:t>Adaptación al contexto emergente del </a:t>
            </a:r>
            <a:r>
              <a:rPr lang="es-ES" sz="2000" b="1" dirty="0" smtClean="0">
                <a:latin typeface="Arial Narrow" panose="020B0606020202030204" pitchFamily="34" charset="0"/>
              </a:rPr>
              <a:t>proyecto</a:t>
            </a:r>
            <a:endParaRPr lang="es-ES" sz="2000" b="1" dirty="0">
              <a:latin typeface="Arial Narrow" panose="020B0606020202030204" pitchFamily="34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630197" y="3305796"/>
            <a:ext cx="3317327" cy="0"/>
          </a:xfrm>
          <a:prstGeom prst="line">
            <a:avLst/>
          </a:prstGeom>
          <a:ln w="603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ángulo 21"/>
          <p:cNvSpPr/>
          <p:nvPr/>
        </p:nvSpPr>
        <p:spPr>
          <a:xfrm>
            <a:off x="8115276" y="1124420"/>
            <a:ext cx="3243906" cy="426278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Rectángulo 22"/>
          <p:cNvSpPr/>
          <p:nvPr/>
        </p:nvSpPr>
        <p:spPr>
          <a:xfrm>
            <a:off x="4267703" y="1124420"/>
            <a:ext cx="3243906" cy="426278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44" y="1442516"/>
            <a:ext cx="1164730" cy="1164730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4267703" y="2684574"/>
            <a:ext cx="32439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PE" sz="2000" b="1" dirty="0">
                <a:latin typeface="Arial Narrow" panose="020B0606020202030204" pitchFamily="34" charset="0"/>
              </a:rPr>
              <a:t>Habilidades Técnicas y Experiencia</a:t>
            </a:r>
          </a:p>
        </p:txBody>
      </p:sp>
      <p:cxnSp>
        <p:nvCxnSpPr>
          <p:cNvPr id="25" name="Conector recto 24"/>
          <p:cNvCxnSpPr/>
          <p:nvPr/>
        </p:nvCxnSpPr>
        <p:spPr>
          <a:xfrm>
            <a:off x="4230630" y="3305796"/>
            <a:ext cx="3317327" cy="0"/>
          </a:xfrm>
          <a:prstGeom prst="line">
            <a:avLst/>
          </a:prstGeom>
          <a:ln w="603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8115276" y="2684574"/>
            <a:ext cx="32439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ES" sz="2000" b="1" dirty="0">
                <a:latin typeface="Arial Narrow" panose="020B0606020202030204" pitchFamily="34" charset="0"/>
              </a:rPr>
              <a:t>Buenas prácticas y Patrones de Diseño</a:t>
            </a:r>
          </a:p>
        </p:txBody>
      </p:sp>
      <p:cxnSp>
        <p:nvCxnSpPr>
          <p:cNvPr id="27" name="Conector recto 26"/>
          <p:cNvCxnSpPr/>
          <p:nvPr/>
        </p:nvCxnSpPr>
        <p:spPr>
          <a:xfrm>
            <a:off x="8078203" y="3305796"/>
            <a:ext cx="3317327" cy="0"/>
          </a:xfrm>
          <a:prstGeom prst="line">
            <a:avLst/>
          </a:prstGeom>
          <a:ln w="603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echa derecha 8"/>
          <p:cNvSpPr/>
          <p:nvPr/>
        </p:nvSpPr>
        <p:spPr>
          <a:xfrm>
            <a:off x="454713" y="5418200"/>
            <a:ext cx="11493921" cy="819150"/>
          </a:xfrm>
          <a:prstGeom prst="rightArrow">
            <a:avLst>
              <a:gd name="adj1" fmla="val 65085"/>
              <a:gd name="adj2" fmla="val 68102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b="1" dirty="0">
              <a:latin typeface="Arial Narrow" panose="020B0606020202030204" pitchFamily="34" charset="0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381" y="4636896"/>
            <a:ext cx="5028482" cy="3419763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612710" y="4666359"/>
            <a:ext cx="32439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PE" sz="2000" b="1" dirty="0">
                <a:latin typeface="Arial Narrow" panose="020B0606020202030204" pitchFamily="34" charset="0"/>
              </a:rPr>
              <a:t>Validación continua de resultados </a:t>
            </a:r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1" r="27608"/>
          <a:stretch/>
        </p:blipFill>
        <p:spPr>
          <a:xfrm>
            <a:off x="5140624" y="1255323"/>
            <a:ext cx="1136822" cy="1602874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182" y="3394551"/>
            <a:ext cx="1193451" cy="1193451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4161954" y="4744767"/>
            <a:ext cx="324390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ES" sz="2000" b="1" dirty="0">
                <a:latin typeface="Arial Narrow" panose="020B0606020202030204" pitchFamily="34" charset="0"/>
              </a:rPr>
              <a:t>Afinar los modelo </a:t>
            </a:r>
          </a:p>
          <a:p>
            <a:pPr algn="ctr">
              <a:lnSpc>
                <a:spcPts val="2100"/>
              </a:lnSpc>
            </a:pPr>
            <a:r>
              <a:rPr lang="es-ES" sz="2000" b="1" dirty="0">
                <a:latin typeface="Arial Narrow" panose="020B0606020202030204" pitchFamily="34" charset="0"/>
              </a:rPr>
              <a:t>de priorización</a:t>
            </a:r>
            <a:endParaRPr lang="es-PE" sz="2000" b="1" i="1" dirty="0">
              <a:latin typeface="Arial Narrow" panose="020B0606020202030204" pitchFamily="34" charset="0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8268917" y="4780056"/>
            <a:ext cx="3243906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s-ES" sz="2000" b="1" dirty="0">
                <a:latin typeface="Arial Narrow" panose="020B0606020202030204" pitchFamily="34" charset="0"/>
              </a:rPr>
              <a:t>Retorno de la Inversión</a:t>
            </a:r>
          </a:p>
        </p:txBody>
      </p:sp>
      <p:sp>
        <p:nvSpPr>
          <p:cNvPr id="39" name="Elipse 38"/>
          <p:cNvSpPr/>
          <p:nvPr/>
        </p:nvSpPr>
        <p:spPr>
          <a:xfrm>
            <a:off x="9139993" y="1403931"/>
            <a:ext cx="1065737" cy="1030732"/>
          </a:xfrm>
          <a:prstGeom prst="ellipse">
            <a:avLst/>
          </a:prstGeom>
          <a:solidFill>
            <a:srgbClr val="D0E438"/>
          </a:solidFill>
          <a:ln>
            <a:solidFill>
              <a:srgbClr val="D0E4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40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13" y="1524513"/>
            <a:ext cx="785189" cy="785189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213" y="3475603"/>
            <a:ext cx="1023072" cy="1183554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77" y="3502693"/>
            <a:ext cx="1510366" cy="1249958"/>
          </a:xfrm>
          <a:prstGeom prst="rect">
            <a:avLst/>
          </a:prstGeom>
        </p:spPr>
      </p:pic>
      <p:sp>
        <p:nvSpPr>
          <p:cNvPr id="5" name="Rectángulo redondeado 4"/>
          <p:cNvSpPr/>
          <p:nvPr/>
        </p:nvSpPr>
        <p:spPr>
          <a:xfrm>
            <a:off x="9762978" y="0"/>
            <a:ext cx="2025748" cy="8299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207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/>
              <a:t>Adaptabilidad</a:t>
            </a:r>
            <a:endParaRPr/>
          </a:p>
        </p:txBody>
      </p:sp>
      <p:pic>
        <p:nvPicPr>
          <p:cNvPr id="214" name="Google Shape;214;p27" descr="Resultado de imagen para adaptabilid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793" y="1719323"/>
            <a:ext cx="4442550" cy="3759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 descr="Resultado de imagen para adaptabilid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67702" y="2090057"/>
            <a:ext cx="5365769" cy="3018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1155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/>
              <a:t>Serendipia</a:t>
            </a:r>
            <a:endParaRPr/>
          </a:p>
        </p:txBody>
      </p:sp>
      <p:pic>
        <p:nvPicPr>
          <p:cNvPr id="221" name="Google Shape;221;p28" descr="Resultado de imagen para Serendip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3530" y="1040525"/>
            <a:ext cx="7396364" cy="49275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31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 descr="Resultado de imagen para Arquitectura fintec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275" y="400125"/>
            <a:ext cx="7873450" cy="556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1366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549442" y="1692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 dirty="0"/>
              <a:t>Monolito Vs Servicios</a:t>
            </a:r>
            <a:endParaRPr dirty="0"/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4428" y="1394363"/>
            <a:ext cx="5957572" cy="364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119" y="1394363"/>
            <a:ext cx="5833587" cy="364599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2486526" y="5390147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2006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8960061" y="5390147"/>
            <a:ext cx="652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4321525" y="6396880"/>
            <a:ext cx="463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Decomposing Twitter: Adventures in Service-Oriented Architecture</a:t>
            </a:r>
            <a:endParaRPr sz="1000" b="0" i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39161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677499" y="124247"/>
            <a:ext cx="10515600" cy="67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/>
              <a:t>Legacy Code</a:t>
            </a:r>
            <a:endParaRPr/>
          </a:p>
        </p:txBody>
      </p:sp>
      <p:pic>
        <p:nvPicPr>
          <p:cNvPr id="242" name="Google Shape;242;p31" descr="Imagen relacionad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4192" y="799646"/>
            <a:ext cx="7956459" cy="5284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5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838200" y="143057"/>
            <a:ext cx="10515600" cy="67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/>
              <a:t>Patrones</a:t>
            </a:r>
            <a:endParaRPr/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741" y="1053269"/>
            <a:ext cx="6690900" cy="501816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2"/>
          <p:cNvSpPr txBox="1"/>
          <p:nvPr/>
        </p:nvSpPr>
        <p:spPr>
          <a:xfrm>
            <a:off x="7855527" y="1368838"/>
            <a:ext cx="346363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MICRO SERVICIOS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7855527" y="3169950"/>
            <a:ext cx="376843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PUERTOS Y ADAPTADORES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8012200" y="4069425"/>
            <a:ext cx="2154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7855526" y="4265625"/>
            <a:ext cx="346363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SOA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7890163" y="2292608"/>
            <a:ext cx="346363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CLOUD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883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title"/>
          </p:nvPr>
        </p:nvSpPr>
        <p:spPr>
          <a:xfrm>
            <a:off x="838200" y="143057"/>
            <a:ext cx="10515600" cy="67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/>
              <a:t>Patrones</a:t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931" y="1220610"/>
            <a:ext cx="5434790" cy="41458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6910466" y="1574654"/>
            <a:ext cx="528153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solidFill>
                  <a:schemeClr val="bg1"/>
                </a:solidFill>
              </a:rPr>
              <a:t>Acrónimo de un conjunto de practicas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solidFill>
                  <a:schemeClr val="bg1"/>
                </a:solidFill>
              </a:rPr>
              <a:t>Que persigue hacer software mantenible, extensible y robusto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s-CO" sz="2000" dirty="0" smtClean="0">
                <a:solidFill>
                  <a:schemeClr val="bg1"/>
                </a:solidFill>
              </a:rPr>
              <a:t>Esta relacionado al desarrollo Ágil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168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/>
              <a:t>Todo Parte Desde las Líneas de Código</a:t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1899" y="1369401"/>
            <a:ext cx="8588201" cy="442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686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33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/>
              <a:t>¿Que es TDD?</a:t>
            </a:r>
            <a:endParaRPr/>
          </a:p>
        </p:txBody>
      </p:sp>
      <p:pic>
        <p:nvPicPr>
          <p:cNvPr id="271" name="Google Shape;271;p35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3097" y="1402307"/>
            <a:ext cx="6434137" cy="3749675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72" name="Google Shape;272;p35"/>
          <p:cNvSpPr txBox="1"/>
          <p:nvPr/>
        </p:nvSpPr>
        <p:spPr>
          <a:xfrm>
            <a:off x="418075" y="1550963"/>
            <a:ext cx="4393076" cy="3811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s-CO" sz="24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Es una técnica de enfoque evolutivo del desarrollo. </a:t>
            </a:r>
            <a:endParaRPr sz="24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s-CO" sz="24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TDD nace con Programación extrema.</a:t>
            </a:r>
            <a:endParaRPr sz="2400" dirty="0">
              <a:solidFill>
                <a:schemeClr val="bg1"/>
              </a:solidFill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s-CO" sz="24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Se diseña el código guiado por la prueba</a:t>
            </a:r>
            <a:endParaRPr sz="2400" dirty="0">
              <a:solidFill>
                <a:schemeClr val="bg1"/>
              </a:solidFill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</a:pPr>
            <a:r>
              <a:rPr lang="es-CO" sz="2400" dirty="0">
                <a:solidFill>
                  <a:schemeClr val="bg1"/>
                </a:solidFill>
                <a:latin typeface="Tahoma"/>
                <a:ea typeface="Tahoma"/>
                <a:cs typeface="Tahoma"/>
                <a:sym typeface="Tahoma"/>
              </a:rPr>
              <a:t>El código es más mantenible.</a:t>
            </a:r>
            <a:endParaRPr sz="2400" dirty="0">
              <a:solidFill>
                <a:schemeClr val="bg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7841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 sz="4000"/>
              <a:t>Anti patrón – Patrón de Pruebas</a:t>
            </a:r>
            <a:endParaRPr sz="4000"/>
          </a:p>
        </p:txBody>
      </p:sp>
      <p:sp>
        <p:nvSpPr>
          <p:cNvPr id="279" name="Google Shape;279;p36"/>
          <p:cNvSpPr txBox="1"/>
          <p:nvPr/>
        </p:nvSpPr>
        <p:spPr>
          <a:xfrm>
            <a:off x="1201615" y="1437471"/>
            <a:ext cx="10515600" cy="446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Tahoma"/>
              <a:buNone/>
            </a:pPr>
            <a:endParaRPr sz="2800">
              <a:solidFill>
                <a:schemeClr val="accent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8871" y="1917969"/>
            <a:ext cx="3200400" cy="3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/>
          <p:nvPr/>
        </p:nvSpPr>
        <p:spPr>
          <a:xfrm>
            <a:off x="5484055" y="3097797"/>
            <a:ext cx="1223889" cy="9988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82728" y="1897646"/>
            <a:ext cx="3339906" cy="321119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6"/>
          <p:cNvSpPr txBox="1"/>
          <p:nvPr/>
        </p:nvSpPr>
        <p:spPr>
          <a:xfrm>
            <a:off x="2477087" y="5451448"/>
            <a:ext cx="25321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Como suele ser</a:t>
            </a: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7478151" y="5479583"/>
            <a:ext cx="35227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Como debería ser</a:t>
            </a:r>
            <a:endParaRPr sz="180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40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 sz="4000"/>
              <a:t>Características de la estrategia</a:t>
            </a:r>
            <a:endParaRPr/>
          </a:p>
        </p:txBody>
      </p:sp>
      <p:pic>
        <p:nvPicPr>
          <p:cNvPr id="291" name="Google Shape;291;p37" descr="tdd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tretch/>
        </p:blipFill>
        <p:spPr>
          <a:xfrm>
            <a:off x="478051" y="2927874"/>
            <a:ext cx="1360909" cy="873047"/>
          </a:xfrm>
          <a:prstGeom prst="rect">
            <a:avLst/>
          </a:prstGeom>
          <a:noFill/>
          <a:ln w="9525" cap="flat" cmpd="sng">
            <a:solidFill>
              <a:srgbClr val="FBE4D4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92" name="Google Shape;292;p37"/>
          <p:cNvCxnSpPr/>
          <p:nvPr/>
        </p:nvCxnSpPr>
        <p:spPr>
          <a:xfrm>
            <a:off x="6096240" y="1433531"/>
            <a:ext cx="0" cy="494939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93" name="Google Shape;293;p37" descr="Resultado de imagen para graphic ic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34455" y="4364355"/>
            <a:ext cx="673735" cy="673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7"/>
          <p:cNvCxnSpPr/>
          <p:nvPr/>
        </p:nvCxnSpPr>
        <p:spPr>
          <a:xfrm>
            <a:off x="8671139" y="4709397"/>
            <a:ext cx="584768" cy="0"/>
          </a:xfrm>
          <a:prstGeom prst="straightConnector1">
            <a:avLst/>
          </a:prstGeom>
          <a:noFill/>
          <a:ln w="57150" cap="flat" cmpd="sng">
            <a:solidFill>
              <a:srgbClr val="F4B08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5" name="Google Shape;295;p37"/>
          <p:cNvSpPr/>
          <p:nvPr/>
        </p:nvSpPr>
        <p:spPr>
          <a:xfrm>
            <a:off x="7237095" y="4382135"/>
            <a:ext cx="136398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Foco en Resultados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9501505" y="4504055"/>
            <a:ext cx="265938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Reducir reprocesos </a:t>
            </a:r>
            <a:endParaRPr/>
          </a:p>
        </p:txBody>
      </p:sp>
      <p:pic>
        <p:nvPicPr>
          <p:cNvPr id="297" name="Google Shape;297;p37" descr="Resultado de imagen para run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50000" y="3013075"/>
            <a:ext cx="842645" cy="8426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37"/>
          <p:cNvCxnSpPr/>
          <p:nvPr/>
        </p:nvCxnSpPr>
        <p:spPr>
          <a:xfrm>
            <a:off x="8714319" y="3341607"/>
            <a:ext cx="584768" cy="0"/>
          </a:xfrm>
          <a:prstGeom prst="straightConnector1">
            <a:avLst/>
          </a:prstGeom>
          <a:noFill/>
          <a:ln w="57150" cap="flat" cmpd="sng">
            <a:solidFill>
              <a:srgbClr val="F4B08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9" name="Google Shape;299;p37"/>
          <p:cNvSpPr/>
          <p:nvPr/>
        </p:nvSpPr>
        <p:spPr>
          <a:xfrm>
            <a:off x="7280275" y="3112135"/>
            <a:ext cx="136398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Reacciones rápidas</a:t>
            </a:r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9529445" y="3112135"/>
            <a:ext cx="265938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Decisiones flexibles y adaptativas</a:t>
            </a:r>
            <a:endParaRPr/>
          </a:p>
        </p:txBody>
      </p:sp>
      <p:pic>
        <p:nvPicPr>
          <p:cNvPr id="301" name="Google Shape;301;p37" descr="Resultado de imagen para infinite icon"/>
          <p:cNvPicPr preferRelativeResize="0"/>
          <p:nvPr/>
        </p:nvPicPr>
        <p:blipFill rotWithShape="1">
          <a:blip r:embed="rId6">
            <a:alphaModFix/>
          </a:blip>
          <a:srcRect t="21402" b="20270"/>
          <a:stretch/>
        </p:blipFill>
        <p:spPr>
          <a:xfrm>
            <a:off x="621046" y="4554457"/>
            <a:ext cx="1136015" cy="6807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7"/>
          <p:cNvCxnSpPr/>
          <p:nvPr/>
        </p:nvCxnSpPr>
        <p:spPr>
          <a:xfrm>
            <a:off x="2763520" y="4894817"/>
            <a:ext cx="584768" cy="0"/>
          </a:xfrm>
          <a:prstGeom prst="straightConnector1">
            <a:avLst/>
          </a:prstGeom>
          <a:noFill/>
          <a:ln w="57150" cap="flat" cmpd="sng">
            <a:solidFill>
              <a:srgbClr val="F4B08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3" name="Google Shape;303;p37"/>
          <p:cNvSpPr/>
          <p:nvPr/>
        </p:nvSpPr>
        <p:spPr>
          <a:xfrm>
            <a:off x="1756539" y="4504055"/>
            <a:ext cx="15303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Lean Startup</a:t>
            </a:r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4" name="Google Shape;304;p37"/>
          <p:cNvSpPr/>
          <p:nvPr/>
        </p:nvSpPr>
        <p:spPr>
          <a:xfrm>
            <a:off x="3646037" y="4504055"/>
            <a:ext cx="2091055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Aprendizaje </a:t>
            </a:r>
            <a:endParaRPr>
              <a:solidFill>
                <a:schemeClr val="bg1">
                  <a:lumMod val="50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y mejora continua</a:t>
            </a:r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05" name="Google Shape;305;p37"/>
          <p:cNvCxnSpPr/>
          <p:nvPr/>
        </p:nvCxnSpPr>
        <p:spPr>
          <a:xfrm>
            <a:off x="2756114" y="3447652"/>
            <a:ext cx="584768" cy="0"/>
          </a:xfrm>
          <a:prstGeom prst="straightConnector1">
            <a:avLst/>
          </a:prstGeom>
          <a:noFill/>
          <a:ln w="57150" cap="flat" cmpd="sng">
            <a:solidFill>
              <a:srgbClr val="F4B08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6" name="Google Shape;306;p37"/>
          <p:cNvSpPr/>
          <p:nvPr/>
        </p:nvSpPr>
        <p:spPr>
          <a:xfrm>
            <a:off x="1882775" y="3200400"/>
            <a:ext cx="88074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TDD</a:t>
            </a:r>
            <a:endParaRPr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7" name="Google Shape;307;p37"/>
          <p:cNvSpPr/>
          <p:nvPr/>
        </p:nvSpPr>
        <p:spPr>
          <a:xfrm>
            <a:off x="3542665" y="3061970"/>
            <a:ext cx="25679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bg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Orientado a cumplir casos de prueba</a:t>
            </a:r>
            <a:endParaRPr sz="1800">
              <a:solidFill>
                <a:schemeClr val="bg1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838200" y="1464310"/>
            <a:ext cx="4097020" cy="690880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6C2D"/>
              </a:gs>
              <a:gs pos="50000">
                <a:srgbClr val="009E40"/>
              </a:gs>
              <a:gs pos="100000">
                <a:srgbClr val="00BD4E"/>
              </a:gs>
            </a:gsLst>
            <a:lin ang="27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Metodología: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Combinar Formatos Ágiles</a:t>
            </a:r>
            <a:endParaRPr/>
          </a:p>
        </p:txBody>
      </p:sp>
      <p:sp>
        <p:nvSpPr>
          <p:cNvPr id="309" name="Google Shape;309;p37"/>
          <p:cNvSpPr/>
          <p:nvPr/>
        </p:nvSpPr>
        <p:spPr>
          <a:xfrm>
            <a:off x="6896100" y="1464310"/>
            <a:ext cx="3934460" cy="690880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006C2D"/>
              </a:gs>
              <a:gs pos="50000">
                <a:srgbClr val="009E40"/>
              </a:gs>
              <a:gs pos="100000">
                <a:srgbClr val="00BD4E"/>
              </a:gs>
            </a:gsLst>
            <a:lin ang="5400000" scaled="0"/>
          </a:gra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Meta: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Generar Valor</a:t>
            </a:r>
            <a:endParaRPr/>
          </a:p>
        </p:txBody>
      </p:sp>
      <p:sp>
        <p:nvSpPr>
          <p:cNvPr id="2" name="Rectángulo redondeado 1"/>
          <p:cNvSpPr/>
          <p:nvPr/>
        </p:nvSpPr>
        <p:spPr>
          <a:xfrm>
            <a:off x="9529445" y="0"/>
            <a:ext cx="2631440" cy="9341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461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>
            <a:off x="838200" y="646479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dirty="0"/>
              <a:t>NOS ENFRENTAMOS A OTROS PROBLEMAS</a:t>
            </a:r>
            <a:endParaRPr dirty="0"/>
          </a:p>
        </p:txBody>
      </p:sp>
      <p:sp>
        <p:nvSpPr>
          <p:cNvPr id="316" name="Google Shape;316;p38"/>
          <p:cNvSpPr>
            <a:spLocks noGrp="1"/>
          </p:cNvSpPr>
          <p:nvPr>
            <p:ph type="pic" idx="2"/>
          </p:nvPr>
        </p:nvSpPr>
        <p:spPr>
          <a:xfrm>
            <a:off x="838200" y="2323735"/>
            <a:ext cx="10515600" cy="33314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s-CO" sz="2400" dirty="0"/>
              <a:t>Calidad de Software</a:t>
            </a:r>
            <a:endParaRPr sz="24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CO" sz="2400" dirty="0"/>
              <a:t>Gestión de Dependencias</a:t>
            </a:r>
            <a:endParaRPr sz="24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CO" sz="2400" dirty="0"/>
              <a:t>Alineación de los equipos al proceso</a:t>
            </a:r>
            <a:endParaRPr sz="24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CO" sz="2400" dirty="0"/>
              <a:t>garantizar la integridad de los artefactos a desplegar</a:t>
            </a:r>
            <a:endParaRPr sz="24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CO" sz="2400" dirty="0"/>
              <a:t>Despliegues más complejos</a:t>
            </a:r>
            <a:endParaRPr sz="24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CO" sz="2400" dirty="0"/>
              <a:t>Múltiples entregables a probar</a:t>
            </a:r>
            <a:endParaRPr sz="2400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s-CO" sz="2400" dirty="0"/>
              <a:t>Asegurar los requerimientos no funcionales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17818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title"/>
          </p:nvPr>
        </p:nvSpPr>
        <p:spPr>
          <a:xfrm>
            <a:off x="153153" y="-2280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647"/>
              </a:buClr>
              <a:buSzPts val="4000"/>
              <a:buFont typeface="Tahoma"/>
              <a:buNone/>
            </a:pPr>
            <a:r>
              <a:rPr lang="es-CO" b="1">
                <a:solidFill>
                  <a:srgbClr val="002647"/>
                </a:solidFill>
              </a:rPr>
              <a:t>DevOps</a:t>
            </a:r>
            <a:endParaRPr b="1">
              <a:solidFill>
                <a:srgbClr val="002647"/>
              </a:solidFill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4321525" y="6549280"/>
            <a:ext cx="4638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Decomposing Twitter: Adventures in Service-Oriented Architecture</a:t>
            </a:r>
            <a:endParaRPr sz="1200" b="0" i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39"/>
          <p:cNvSpPr/>
          <p:nvPr/>
        </p:nvSpPr>
        <p:spPr>
          <a:xfrm>
            <a:off x="1604772" y="5418619"/>
            <a:ext cx="9063990" cy="27939"/>
          </a:xfrm>
          <a:custGeom>
            <a:avLst/>
            <a:gdLst/>
            <a:ahLst/>
            <a:cxnLst/>
            <a:rect l="l" t="t" r="r" b="b"/>
            <a:pathLst>
              <a:path w="9063990" h="27939" extrusionOk="0">
                <a:moveTo>
                  <a:pt x="0" y="27432"/>
                </a:moveTo>
                <a:lnTo>
                  <a:pt x="9063482" y="0"/>
                </a:lnTo>
              </a:path>
            </a:pathLst>
          </a:custGeom>
          <a:noFill/>
          <a:ln w="9525" cap="flat" cmpd="sng">
            <a:solidFill>
              <a:srgbClr val="5B9BD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25" y="710425"/>
            <a:ext cx="9001276" cy="5437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4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>
            <a:spLocks noGrp="1"/>
          </p:cNvSpPr>
          <p:nvPr>
            <p:ph type="title"/>
          </p:nvPr>
        </p:nvSpPr>
        <p:spPr>
          <a:xfrm>
            <a:off x="241553" y="-43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647"/>
              </a:buClr>
              <a:buSzPts val="4000"/>
              <a:buFont typeface="Tahoma"/>
              <a:buNone/>
            </a:pPr>
            <a:r>
              <a:rPr lang="es-CO" b="1">
                <a:solidFill>
                  <a:srgbClr val="002647"/>
                </a:solidFill>
              </a:rPr>
              <a:t>Herramientas DevOps</a:t>
            </a:r>
            <a:endParaRPr b="1">
              <a:solidFill>
                <a:srgbClr val="002647"/>
              </a:solidFill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4321525" y="6549280"/>
            <a:ext cx="46385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Decomposing Twitter: Adventures in Service-Oriented Architecture</a:t>
            </a:r>
            <a:endParaRPr sz="1200" b="0" i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5902250" y="5644171"/>
            <a:ext cx="964691" cy="10561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0"/>
          <p:cNvSpPr/>
          <p:nvPr/>
        </p:nvSpPr>
        <p:spPr>
          <a:xfrm>
            <a:off x="4492100" y="4928851"/>
            <a:ext cx="601118" cy="23774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0"/>
          <p:cNvSpPr/>
          <p:nvPr/>
        </p:nvSpPr>
        <p:spPr>
          <a:xfrm>
            <a:off x="2592324" y="1520228"/>
            <a:ext cx="7167372" cy="354025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0"/>
          <p:cNvSpPr/>
          <p:nvPr/>
        </p:nvSpPr>
        <p:spPr>
          <a:xfrm>
            <a:off x="5779769" y="1920277"/>
            <a:ext cx="822960" cy="46177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0"/>
          <p:cNvSpPr/>
          <p:nvPr/>
        </p:nvSpPr>
        <p:spPr>
          <a:xfrm>
            <a:off x="5765292" y="4275186"/>
            <a:ext cx="851915" cy="39471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0"/>
          <p:cNvSpPr/>
          <p:nvPr/>
        </p:nvSpPr>
        <p:spPr>
          <a:xfrm>
            <a:off x="2113787" y="2142019"/>
            <a:ext cx="672084" cy="48006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0"/>
          <p:cNvSpPr/>
          <p:nvPr/>
        </p:nvSpPr>
        <p:spPr>
          <a:xfrm>
            <a:off x="5160282" y="4690983"/>
            <a:ext cx="806196" cy="333756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40"/>
          <p:cNvSpPr/>
          <p:nvPr/>
        </p:nvSpPr>
        <p:spPr>
          <a:xfrm>
            <a:off x="3523707" y="4941607"/>
            <a:ext cx="790956" cy="385572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0"/>
          <p:cNvSpPr/>
          <p:nvPr/>
        </p:nvSpPr>
        <p:spPr>
          <a:xfrm>
            <a:off x="2874263" y="1351064"/>
            <a:ext cx="1191768" cy="50292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6651135" y="4928851"/>
            <a:ext cx="1141476" cy="298704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0"/>
          <p:cNvSpPr/>
          <p:nvPr/>
        </p:nvSpPr>
        <p:spPr>
          <a:xfrm>
            <a:off x="9253926" y="4418252"/>
            <a:ext cx="1360931" cy="352044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6999622" y="1063947"/>
            <a:ext cx="1630679" cy="696468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0"/>
          <p:cNvSpPr/>
          <p:nvPr/>
        </p:nvSpPr>
        <p:spPr>
          <a:xfrm>
            <a:off x="9595904" y="2304304"/>
            <a:ext cx="824483" cy="70866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0"/>
          <p:cNvSpPr/>
          <p:nvPr/>
        </p:nvSpPr>
        <p:spPr>
          <a:xfrm>
            <a:off x="1512569" y="3601988"/>
            <a:ext cx="1202436" cy="333756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0"/>
          <p:cNvSpPr/>
          <p:nvPr/>
        </p:nvSpPr>
        <p:spPr>
          <a:xfrm>
            <a:off x="9083582" y="1412623"/>
            <a:ext cx="805594" cy="65274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0"/>
          <p:cNvSpPr/>
          <p:nvPr/>
        </p:nvSpPr>
        <p:spPr>
          <a:xfrm>
            <a:off x="2535936" y="4708435"/>
            <a:ext cx="1034796" cy="20421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0"/>
          <p:cNvSpPr/>
          <p:nvPr/>
        </p:nvSpPr>
        <p:spPr>
          <a:xfrm>
            <a:off x="1868424" y="2861348"/>
            <a:ext cx="810768" cy="60655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0"/>
          <p:cNvSpPr/>
          <p:nvPr/>
        </p:nvSpPr>
        <p:spPr>
          <a:xfrm>
            <a:off x="1604772" y="5418619"/>
            <a:ext cx="9063990" cy="27940"/>
          </a:xfrm>
          <a:custGeom>
            <a:avLst/>
            <a:gdLst/>
            <a:ahLst/>
            <a:cxnLst/>
            <a:rect l="l" t="t" r="r" b="b"/>
            <a:pathLst>
              <a:path w="9063990" h="27939" extrusionOk="0">
                <a:moveTo>
                  <a:pt x="0" y="27432"/>
                </a:moveTo>
                <a:lnTo>
                  <a:pt x="9063482" y="0"/>
                </a:lnTo>
              </a:path>
            </a:pathLst>
          </a:custGeom>
          <a:noFill/>
          <a:ln w="9525" cap="flat" cmpd="sng">
            <a:solidFill>
              <a:srgbClr val="5B9BD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096207" y="4903063"/>
            <a:ext cx="1400594" cy="485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260502" y="1249375"/>
            <a:ext cx="160972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9681736" y="3327298"/>
            <a:ext cx="779236" cy="73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029206" y="4002431"/>
            <a:ext cx="647700" cy="59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8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/>
          <p:nvPr/>
        </p:nvSpPr>
        <p:spPr>
          <a:xfrm>
            <a:off x="5197642" y="5311141"/>
            <a:ext cx="1892969" cy="96926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1"/>
          <p:cNvSpPr txBox="1">
            <a:spLocks noGrp="1"/>
          </p:cNvSpPr>
          <p:nvPr>
            <p:ph type="title"/>
          </p:nvPr>
        </p:nvSpPr>
        <p:spPr>
          <a:xfrm>
            <a:off x="549442" y="16923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/>
              <a:t>DevOps Stefanini</a:t>
            </a: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2125346" y="1266256"/>
            <a:ext cx="7941300" cy="3870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41"/>
          <p:cNvSpPr/>
          <p:nvPr/>
        </p:nvSpPr>
        <p:spPr>
          <a:xfrm>
            <a:off x="5344788" y="5311140"/>
            <a:ext cx="1598676" cy="9692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937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956" y="3390647"/>
            <a:ext cx="2710180" cy="132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92228" y="2136845"/>
            <a:ext cx="2667635" cy="97726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2"/>
          <p:cNvSpPr txBox="1"/>
          <p:nvPr/>
        </p:nvSpPr>
        <p:spPr>
          <a:xfrm>
            <a:off x="3239135" y="2496958"/>
            <a:ext cx="346011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Despliegues cada 11.7 segundos</a:t>
            </a:r>
            <a:endParaRPr/>
          </a:p>
        </p:txBody>
      </p:sp>
      <p:sp>
        <p:nvSpPr>
          <p:cNvPr id="369" name="Google Shape;369;p42"/>
          <p:cNvSpPr txBox="1"/>
          <p:nvPr/>
        </p:nvSpPr>
        <p:spPr>
          <a:xfrm>
            <a:off x="3474719" y="3424870"/>
            <a:ext cx="8350250" cy="1191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Despliegues cientos de veces al día.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Crearon Simian Army, suite de herramientas automatizadas para realizar pruebas de estrés sobre Infraestructura y permitir a la compañía identificar vulnerabilidades antes de que llegaran al usuario final. </a:t>
            </a:r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3891197" y="6358788"/>
            <a:ext cx="6369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Fuente: https://techbeacon.com/10-companies-killing-it-devops</a:t>
            </a:r>
            <a:endParaRPr/>
          </a:p>
        </p:txBody>
      </p:sp>
      <p:grpSp>
        <p:nvGrpSpPr>
          <p:cNvPr id="371" name="Google Shape;371;p42"/>
          <p:cNvGrpSpPr/>
          <p:nvPr/>
        </p:nvGrpSpPr>
        <p:grpSpPr>
          <a:xfrm>
            <a:off x="561073" y="4945389"/>
            <a:ext cx="2974340" cy="951865"/>
            <a:chOff x="103881" y="4282030"/>
            <a:chExt cx="4303234" cy="1585486"/>
          </a:xfrm>
        </p:grpSpPr>
        <p:pic>
          <p:nvPicPr>
            <p:cNvPr id="372" name="Google Shape;372;p4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881" y="4282030"/>
              <a:ext cx="3718616" cy="11620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4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62695" y="5157151"/>
              <a:ext cx="3044420" cy="7103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42"/>
          <p:cNvSpPr/>
          <p:nvPr/>
        </p:nvSpPr>
        <p:spPr>
          <a:xfrm>
            <a:off x="849507" y="864107"/>
            <a:ext cx="1993391" cy="9269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3124835" y="1162012"/>
            <a:ext cx="34601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10 Despliegues x día</a:t>
            </a:r>
            <a:endParaRPr/>
          </a:p>
        </p:txBody>
      </p:sp>
      <p:sp>
        <p:nvSpPr>
          <p:cNvPr id="376" name="Google Shape;376;p42"/>
          <p:cNvSpPr txBox="1"/>
          <p:nvPr/>
        </p:nvSpPr>
        <p:spPr>
          <a:xfrm>
            <a:off x="3474719" y="5166154"/>
            <a:ext cx="8427085" cy="64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Creadores de </a:t>
            </a:r>
            <a:r>
              <a:rPr lang="es-CO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DevOpsDays</a:t>
            </a:r>
            <a:r>
              <a:rPr lang="es-CO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sus equipos internos, realizan demos, laboratorios, charlas, sesiones.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1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315453" y="4256371"/>
            <a:ext cx="10979520" cy="748116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038113" y="4262891"/>
            <a:ext cx="445827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sz="4000" b="1" dirty="0">
                <a:solidFill>
                  <a:schemeClr val="bg1"/>
                </a:solidFill>
                <a:latin typeface="Arial Narrow" panose="020B0606020202030204" pitchFamily="34" charset="0"/>
              </a:rPr>
              <a:t>COMO LO HACEMOS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30" y="3366131"/>
            <a:ext cx="2316951" cy="231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adroTexto 59"/>
          <p:cNvSpPr txBox="1"/>
          <p:nvPr/>
        </p:nvSpPr>
        <p:spPr>
          <a:xfrm>
            <a:off x="1" y="200559"/>
            <a:ext cx="12192000" cy="1015663"/>
          </a:xfrm>
          <a:prstGeom prst="rect">
            <a:avLst/>
          </a:prstGeom>
          <a:noFill/>
        </p:spPr>
        <p:txBody>
          <a:bodyPr wrap="square" lIns="180000" rIns="180000" rtlCol="0">
            <a:spAutoFit/>
          </a:bodyPr>
          <a:lstStyle/>
          <a:p>
            <a:pPr algn="ctr"/>
            <a:r>
              <a:rPr lang="es-PE" sz="3000" b="1" dirty="0">
                <a:solidFill>
                  <a:schemeClr val="bg1"/>
                </a:solidFill>
                <a:latin typeface="Arial Narrow" panose="020B0606020202030204" pitchFamily="34" charset="0"/>
              </a:rPr>
              <a:t>Lograr un ecosistema de alto desempeño y ágil de la organización requiere la preparación y orientación de los equipos</a:t>
            </a:r>
          </a:p>
        </p:txBody>
      </p:sp>
      <p:grpSp>
        <p:nvGrpSpPr>
          <p:cNvPr id="62" name="Grupo 7"/>
          <p:cNvGrpSpPr>
            <a:grpSpLocks/>
          </p:cNvGrpSpPr>
          <p:nvPr/>
        </p:nvGrpSpPr>
        <p:grpSpPr bwMode="auto">
          <a:xfrm>
            <a:off x="1731628" y="1363136"/>
            <a:ext cx="9005198" cy="5111406"/>
            <a:chOff x="1122425" y="103945"/>
            <a:chExt cx="11529358" cy="6474395"/>
          </a:xfrm>
        </p:grpSpPr>
        <p:sp>
          <p:nvSpPr>
            <p:cNvPr id="63" name="TextBox 83"/>
            <p:cNvSpPr txBox="1">
              <a:spLocks noChangeArrowheads="1"/>
            </p:cNvSpPr>
            <p:nvPr/>
          </p:nvSpPr>
          <p:spPr bwMode="auto">
            <a:xfrm>
              <a:off x="7474880" y="103945"/>
              <a:ext cx="4032658" cy="996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chemeClr val="accent5"/>
                  </a:solidFill>
                  <a:latin typeface="Calibri Light" panose="020F0302020204030204" pitchFamily="34" charset="0"/>
                </a:rPr>
                <a:t>Implementar de forma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chemeClr val="accent5"/>
                  </a:solidFill>
                  <a:latin typeface="Calibri Light" panose="020F0302020204030204" pitchFamily="34" charset="0"/>
                </a:rPr>
                <a:t>iterativa e Incremental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chemeClr val="accent5"/>
                  </a:solidFill>
                  <a:latin typeface="Calibri Light" panose="020F0302020204030204" pitchFamily="34" charset="0"/>
                </a:rPr>
                <a:t>	Fases para alcanzar </a:t>
              </a:r>
              <a:r>
                <a:rPr lang="es-ES" altLang="en-US" sz="1400" b="1" dirty="0" err="1">
                  <a:solidFill>
                    <a:schemeClr val="accent5"/>
                  </a:solidFill>
                  <a:latin typeface="Calibri Light" panose="020F0302020204030204" pitchFamily="34" charset="0"/>
                </a:rPr>
                <a:t>DevOps</a:t>
              </a:r>
              <a:endParaRPr lang="es-ES" altLang="en-US" sz="1400" b="1" dirty="0">
                <a:solidFill>
                  <a:schemeClr val="accent5"/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64" name="Connector: Elbow 84"/>
            <p:cNvCxnSpPr>
              <a:stCxn id="63" idx="2"/>
            </p:cNvCxnSpPr>
            <p:nvPr/>
          </p:nvCxnSpPr>
          <p:spPr>
            <a:xfrm rot="16200000" flipH="1">
              <a:off x="8663373" y="1928559"/>
              <a:ext cx="1656402" cy="72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5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85"/>
            <p:cNvSpPr/>
            <p:nvPr/>
          </p:nvSpPr>
          <p:spPr>
            <a:xfrm>
              <a:off x="8750902" y="2368930"/>
              <a:ext cx="313890" cy="317186"/>
            </a:xfrm>
            <a:prstGeom prst="ellipse">
              <a:avLst/>
            </a:prstGeom>
            <a:solidFill>
              <a:srgbClr val="673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es-ES_tradnl" altLang="en-US" sz="1200">
                <a:solidFill>
                  <a:srgbClr val="FFFFFF"/>
                </a:solidFill>
                <a:latin typeface="Dax Medium"/>
              </a:endParaRPr>
            </a:p>
          </p:txBody>
        </p:sp>
        <p:sp>
          <p:nvSpPr>
            <p:cNvPr id="66" name="TextBox 1"/>
            <p:cNvSpPr txBox="1">
              <a:spLocks noChangeArrowheads="1"/>
            </p:cNvSpPr>
            <p:nvPr/>
          </p:nvSpPr>
          <p:spPr bwMode="auto">
            <a:xfrm>
              <a:off x="6048371" y="5190457"/>
              <a:ext cx="2552797" cy="128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00BAD2"/>
                  </a:solidFill>
                  <a:latin typeface="Calibri Light" panose="020F0302020204030204" pitchFamily="34" charset="0"/>
                </a:rPr>
                <a:t>Definir el Gobierno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00BAD2"/>
                  </a:solidFill>
                  <a:latin typeface="Calibri Light" panose="020F0302020204030204" pitchFamily="34" charset="0"/>
                </a:rPr>
                <a:t>Definir herramientas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00BAD2"/>
                  </a:solidFill>
                  <a:latin typeface="Calibri Light" panose="020F0302020204030204" pitchFamily="34" charset="0"/>
                </a:rPr>
                <a:t>Establecer un plan de implementación</a:t>
              </a:r>
              <a:endParaRPr lang="es-ES_tradnl" altLang="en-US" sz="1400" b="1" dirty="0">
                <a:solidFill>
                  <a:srgbClr val="00BAD2"/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67" name="Connector: Elbow 3"/>
            <p:cNvCxnSpPr>
              <a:stCxn id="66" idx="0"/>
              <a:endCxn id="68" idx="4"/>
            </p:cNvCxnSpPr>
            <p:nvPr/>
          </p:nvCxnSpPr>
          <p:spPr>
            <a:xfrm rot="5400000" flipH="1" flipV="1">
              <a:off x="6910007" y="4770963"/>
              <a:ext cx="834256" cy="473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BAD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4"/>
            <p:cNvSpPr/>
            <p:nvPr/>
          </p:nvSpPr>
          <p:spPr>
            <a:xfrm>
              <a:off x="7171746" y="4042250"/>
              <a:ext cx="315507" cy="313950"/>
            </a:xfrm>
            <a:prstGeom prst="ellipse">
              <a:avLst/>
            </a:prstGeom>
            <a:solidFill>
              <a:srgbClr val="00BA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es-ES_tradnl" altLang="en-US" sz="1200">
                <a:solidFill>
                  <a:srgbClr val="FFFFFF"/>
                </a:solidFill>
                <a:latin typeface="Dax Medium"/>
              </a:endParaRPr>
            </a:p>
          </p:txBody>
        </p:sp>
        <p:sp>
          <p:nvSpPr>
            <p:cNvPr id="69" name="TextBox 46"/>
            <p:cNvSpPr txBox="1">
              <a:spLocks noChangeArrowheads="1"/>
            </p:cNvSpPr>
            <p:nvPr/>
          </p:nvSpPr>
          <p:spPr bwMode="auto">
            <a:xfrm>
              <a:off x="3462896" y="5581562"/>
              <a:ext cx="2056176" cy="996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FFC106"/>
                  </a:solidFill>
                  <a:latin typeface="Calibri Light" panose="020F0302020204030204" pitchFamily="34" charset="0"/>
                </a:rPr>
                <a:t>Saber que tenemos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FFC106"/>
                  </a:solidFill>
                  <a:latin typeface="Calibri Light" panose="020F0302020204030204" pitchFamily="34" charset="0"/>
                </a:rPr>
                <a:t>Como lo hacemos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FFC106"/>
                  </a:solidFill>
                  <a:latin typeface="Calibri Light" panose="020F0302020204030204" pitchFamily="34" charset="0"/>
                </a:rPr>
                <a:t>Que nos hace falta</a:t>
              </a:r>
            </a:p>
          </p:txBody>
        </p:sp>
        <p:cxnSp>
          <p:nvCxnSpPr>
            <p:cNvPr id="70" name="Connector: Elbow 47"/>
            <p:cNvCxnSpPr>
              <a:stCxn id="69" idx="0"/>
              <a:endCxn id="71" idx="4"/>
            </p:cNvCxnSpPr>
            <p:nvPr/>
          </p:nvCxnSpPr>
          <p:spPr>
            <a:xfrm rot="5400000" flipH="1" flipV="1">
              <a:off x="3881012" y="4966172"/>
              <a:ext cx="1225362" cy="541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C10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48"/>
            <p:cNvSpPr/>
            <p:nvPr/>
          </p:nvSpPr>
          <p:spPr>
            <a:xfrm>
              <a:off x="4338649" y="4042250"/>
              <a:ext cx="315508" cy="313950"/>
            </a:xfrm>
            <a:prstGeom prst="ellipse">
              <a:avLst/>
            </a:prstGeom>
            <a:solidFill>
              <a:srgbClr val="FFC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es-ES_tradnl" altLang="en-US" sz="1200">
                <a:solidFill>
                  <a:srgbClr val="FFFFFF"/>
                </a:solidFill>
                <a:latin typeface="Dax Medium"/>
              </a:endParaRPr>
            </a:p>
          </p:txBody>
        </p:sp>
        <p:sp>
          <p:nvSpPr>
            <p:cNvPr id="72" name="TextBox 68"/>
            <p:cNvSpPr txBox="1">
              <a:spLocks noChangeArrowheads="1"/>
            </p:cNvSpPr>
            <p:nvPr/>
          </p:nvSpPr>
          <p:spPr bwMode="auto">
            <a:xfrm>
              <a:off x="3798945" y="306394"/>
              <a:ext cx="2946799" cy="128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03A9F4"/>
                  </a:solidFill>
                  <a:latin typeface="Calibri Light" panose="020F0302020204030204" pitchFamily="34" charset="0"/>
                </a:rPr>
                <a:t>Diseñar el modelo que vamos a implementar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03A9F4"/>
                  </a:solidFill>
                  <a:latin typeface="Calibri Light" panose="020F0302020204030204" pitchFamily="34" charset="0"/>
                </a:rPr>
                <a:t>Definir la estructura de Operación</a:t>
              </a:r>
              <a:endParaRPr lang="es-ES_tradnl" altLang="en-US" sz="1400" b="1" dirty="0">
                <a:solidFill>
                  <a:srgbClr val="03A9F4"/>
                </a:solidFill>
                <a:latin typeface="Calibri Light" panose="020F0302020204030204" pitchFamily="34" charset="0"/>
              </a:endParaRPr>
            </a:p>
          </p:txBody>
        </p:sp>
        <p:cxnSp>
          <p:nvCxnSpPr>
            <p:cNvPr id="73" name="Connector: Elbow 69"/>
            <p:cNvCxnSpPr>
              <a:stCxn id="72" idx="2"/>
            </p:cNvCxnSpPr>
            <p:nvPr/>
          </p:nvCxnSpPr>
          <p:spPr>
            <a:xfrm rot="5400000">
              <a:off x="4734179" y="2123676"/>
              <a:ext cx="1067942" cy="83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3A9F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0"/>
            <p:cNvSpPr/>
            <p:nvPr/>
          </p:nvSpPr>
          <p:spPr>
            <a:xfrm>
              <a:off x="5930749" y="2347891"/>
              <a:ext cx="317126" cy="313950"/>
            </a:xfrm>
            <a:prstGeom prst="ellipse">
              <a:avLst/>
            </a:prstGeom>
            <a:solidFill>
              <a:srgbClr val="03A9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es-ES_tradnl" altLang="en-US" sz="1200">
                <a:solidFill>
                  <a:srgbClr val="FFFFFF"/>
                </a:solidFill>
                <a:latin typeface="Dax Medium"/>
              </a:endParaRPr>
            </a:p>
          </p:txBody>
        </p:sp>
        <p:sp>
          <p:nvSpPr>
            <p:cNvPr id="75" name="TextBox 79"/>
            <p:cNvSpPr txBox="1">
              <a:spLocks noChangeArrowheads="1"/>
            </p:cNvSpPr>
            <p:nvPr/>
          </p:nvSpPr>
          <p:spPr bwMode="auto">
            <a:xfrm>
              <a:off x="1122425" y="448292"/>
              <a:ext cx="1978089" cy="706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F7941D"/>
                  </a:solidFill>
                  <a:latin typeface="Calibri Light" panose="020F0302020204030204" pitchFamily="34" charset="0"/>
                </a:rPr>
                <a:t>Revisar el proceso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F7941D"/>
                  </a:solidFill>
                  <a:latin typeface="Calibri Light" panose="020F0302020204030204" pitchFamily="34" charset="0"/>
                </a:rPr>
                <a:t>de desarrollo</a:t>
              </a:r>
            </a:p>
          </p:txBody>
        </p:sp>
        <p:cxnSp>
          <p:nvCxnSpPr>
            <p:cNvPr id="76" name="Connector: Elbow 80"/>
            <p:cNvCxnSpPr>
              <a:stCxn id="75" idx="2"/>
              <a:endCxn id="77" idx="2"/>
            </p:cNvCxnSpPr>
            <p:nvPr/>
          </p:nvCxnSpPr>
          <p:spPr>
            <a:xfrm rot="16200000" flipH="1">
              <a:off x="1462898" y="1802915"/>
              <a:ext cx="1519637" cy="222492"/>
            </a:xfrm>
            <a:prstGeom prst="bentConnector2">
              <a:avLst/>
            </a:prstGeom>
            <a:ln w="28575">
              <a:solidFill>
                <a:srgbClr val="FF96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81"/>
            <p:cNvSpPr/>
            <p:nvPr/>
          </p:nvSpPr>
          <p:spPr>
            <a:xfrm>
              <a:off x="2333962" y="2516194"/>
              <a:ext cx="315507" cy="315569"/>
            </a:xfrm>
            <a:prstGeom prst="ellipse">
              <a:avLst/>
            </a:prstGeom>
            <a:solidFill>
              <a:srgbClr val="FF9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es-ES_tradnl" altLang="en-US" sz="1200">
                <a:solidFill>
                  <a:srgbClr val="FFFFFF"/>
                </a:solidFill>
                <a:latin typeface="Dax Medium"/>
              </a:endParaRPr>
            </a:p>
          </p:txBody>
        </p:sp>
        <p:cxnSp>
          <p:nvCxnSpPr>
            <p:cNvPr id="78" name="Connector: Elbow 93"/>
            <p:cNvCxnSpPr>
              <a:endCxn id="77" idx="2"/>
            </p:cNvCxnSpPr>
            <p:nvPr/>
          </p:nvCxnSpPr>
          <p:spPr>
            <a:xfrm rot="16200000" flipH="1">
              <a:off x="1621424" y="1961441"/>
              <a:ext cx="1202582" cy="222493"/>
            </a:xfrm>
            <a:prstGeom prst="bentConnector2">
              <a:avLst/>
            </a:prstGeom>
            <a:ln w="28575">
              <a:solidFill>
                <a:srgbClr val="F4433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92"/>
            <p:cNvSpPr txBox="1">
              <a:spLocks noChangeArrowheads="1"/>
            </p:cNvSpPr>
            <p:nvPr/>
          </p:nvSpPr>
          <p:spPr bwMode="auto">
            <a:xfrm>
              <a:off x="9648917" y="4896917"/>
              <a:ext cx="3002866" cy="116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C00000"/>
                  </a:solidFill>
                  <a:latin typeface="Calibri Light" panose="020F0302020204030204" pitchFamily="34" charset="0"/>
                </a:rPr>
                <a:t>Hacer un piloto con un proyecto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C00000"/>
                  </a:solidFill>
                  <a:latin typeface="Calibri Light" panose="020F0302020204030204" pitchFamily="34" charset="0"/>
                </a:rPr>
                <a:t>Implementar en los demás 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C00000"/>
                  </a:solidFill>
                  <a:latin typeface="Calibri Light" panose="020F0302020204030204" pitchFamily="34" charset="0"/>
                </a:rPr>
                <a:t>Capacitación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s-ES" altLang="en-US" sz="1400" b="1" dirty="0">
                  <a:solidFill>
                    <a:srgbClr val="C00000"/>
                  </a:solidFill>
                  <a:latin typeface="Calibri Light" panose="020F0302020204030204" pitchFamily="34" charset="0"/>
                </a:rPr>
                <a:t>Integración con Proveedores</a:t>
              </a:r>
            </a:p>
          </p:txBody>
        </p:sp>
        <p:pic>
          <p:nvPicPr>
            <p:cNvPr id="80" name="Picture 4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066" y="2346848"/>
              <a:ext cx="9160029" cy="2854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Rectangle 42"/>
            <p:cNvSpPr/>
            <p:nvPr/>
          </p:nvSpPr>
          <p:spPr>
            <a:xfrm>
              <a:off x="2356614" y="3540578"/>
              <a:ext cx="1490166" cy="433704"/>
            </a:xfrm>
            <a:prstGeom prst="rect">
              <a:avLst/>
            </a:prstGeom>
            <a:solidFill>
              <a:srgbClr val="FFC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s-ES_tradnl" sz="1200" b="1" noProof="1">
                  <a:solidFill>
                    <a:schemeClr val="bg1"/>
                  </a:solidFill>
                  <a:latin typeface="Dax Medium"/>
                  <a:cs typeface="Arial" panose="020B0604020202020204" pitchFamily="34" charset="0"/>
                </a:rPr>
                <a:t>AS- IS</a:t>
              </a:r>
            </a:p>
          </p:txBody>
        </p:sp>
        <p:sp>
          <p:nvSpPr>
            <p:cNvPr id="82" name="Rectangle 45"/>
            <p:cNvSpPr/>
            <p:nvPr/>
          </p:nvSpPr>
          <p:spPr>
            <a:xfrm>
              <a:off x="6696057" y="3603692"/>
              <a:ext cx="1249086" cy="305858"/>
            </a:xfrm>
            <a:prstGeom prst="rect">
              <a:avLst/>
            </a:prstGeom>
            <a:solidFill>
              <a:srgbClr val="00BA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s-ES_tradnl" sz="1200" b="1" noProof="1">
                  <a:latin typeface="Dax Medium"/>
                  <a:cs typeface="Arial" panose="020B0604020202020204" pitchFamily="34" charset="0"/>
                </a:rPr>
                <a:t>Planear</a:t>
              </a:r>
            </a:p>
          </p:txBody>
        </p:sp>
        <p:sp>
          <p:nvSpPr>
            <p:cNvPr id="83" name="Rectangle 46"/>
            <p:cNvSpPr/>
            <p:nvPr/>
          </p:nvSpPr>
          <p:spPr>
            <a:xfrm>
              <a:off x="9491940" y="3603691"/>
              <a:ext cx="1250704" cy="305859"/>
            </a:xfrm>
            <a:prstGeom prst="rect">
              <a:avLst/>
            </a:prstGeom>
            <a:solidFill>
              <a:srgbClr val="F2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s-ES_tradnl" sz="1200" b="1" noProof="1">
                  <a:latin typeface="Dax Medium"/>
                  <a:cs typeface="Arial" panose="020B0604020202020204" pitchFamily="34" charset="0"/>
                </a:rPr>
                <a:t>Piloto</a:t>
              </a:r>
            </a:p>
          </p:txBody>
        </p:sp>
        <p:sp>
          <p:nvSpPr>
            <p:cNvPr id="84" name="Rectangle 49"/>
            <p:cNvSpPr/>
            <p:nvPr/>
          </p:nvSpPr>
          <p:spPr>
            <a:xfrm>
              <a:off x="5306205" y="3540578"/>
              <a:ext cx="1467515" cy="433704"/>
            </a:xfrm>
            <a:prstGeom prst="rect">
              <a:avLst/>
            </a:prstGeom>
            <a:solidFill>
              <a:srgbClr val="00BA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s-ES_tradnl" sz="1200" b="1" noProof="1">
                  <a:solidFill>
                    <a:schemeClr val="bg1"/>
                  </a:solidFill>
                  <a:latin typeface="Dax Medium"/>
                  <a:cs typeface="Arial" panose="020B0604020202020204" pitchFamily="34" charset="0"/>
                </a:rPr>
                <a:t>TO BE</a:t>
              </a:r>
            </a:p>
          </p:txBody>
        </p:sp>
        <p:sp>
          <p:nvSpPr>
            <p:cNvPr id="85" name="Rectangle 53"/>
            <p:cNvSpPr/>
            <p:nvPr/>
          </p:nvSpPr>
          <p:spPr>
            <a:xfrm>
              <a:off x="3846780" y="3603691"/>
              <a:ext cx="1247469" cy="305859"/>
            </a:xfrm>
            <a:prstGeom prst="rect">
              <a:avLst/>
            </a:prstGeom>
            <a:solidFill>
              <a:srgbClr val="FFC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s-ES_tradnl" sz="1200" b="1" noProof="1">
                  <a:latin typeface="Dax Medium"/>
                  <a:cs typeface="Arial" panose="020B0604020202020204" pitchFamily="34" charset="0"/>
                </a:rPr>
                <a:t>Identificar</a:t>
              </a:r>
            </a:p>
          </p:txBody>
        </p:sp>
        <p:sp>
          <p:nvSpPr>
            <p:cNvPr id="86" name="Rectangle 54"/>
            <p:cNvSpPr/>
            <p:nvPr/>
          </p:nvSpPr>
          <p:spPr>
            <a:xfrm>
              <a:off x="8121504" y="3540578"/>
              <a:ext cx="1448100" cy="433704"/>
            </a:xfrm>
            <a:prstGeom prst="rect">
              <a:avLst/>
            </a:prstGeom>
            <a:solidFill>
              <a:srgbClr val="F44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 anchorCtr="1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es-ES_tradnl" sz="1200" b="1" noProof="1">
                  <a:solidFill>
                    <a:schemeClr val="bg1"/>
                  </a:solidFill>
                  <a:latin typeface="Dax Medium"/>
                  <a:cs typeface="Arial" panose="020B0604020202020204" pitchFamily="34" charset="0"/>
                </a:rPr>
                <a:t>Implementar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54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16;p18"/>
          <p:cNvSpPr/>
          <p:nvPr/>
        </p:nvSpPr>
        <p:spPr>
          <a:xfrm>
            <a:off x="316667" y="2635774"/>
            <a:ext cx="5357700" cy="399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Rectángulo redondeado 18"/>
          <p:cNvSpPr/>
          <p:nvPr/>
        </p:nvSpPr>
        <p:spPr>
          <a:xfrm>
            <a:off x="10612582" y="5694218"/>
            <a:ext cx="1579418" cy="116378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009" y="232725"/>
            <a:ext cx="1427120" cy="15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6544019" y="2634935"/>
            <a:ext cx="5357700" cy="399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8"/>
          <p:cNvSpPr txBox="1"/>
          <p:nvPr/>
        </p:nvSpPr>
        <p:spPr>
          <a:xfrm rot="-436">
            <a:off x="8062822" y="489084"/>
            <a:ext cx="2367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>
                <a:latin typeface="Roboto Mono"/>
                <a:ea typeface="Roboto Mono"/>
                <a:cs typeface="Roboto Mono"/>
                <a:sym typeface="Roboto Mono"/>
              </a:rPr>
              <a:t>Rene Ome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9030" y="1156722"/>
            <a:ext cx="342675" cy="3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8553204" y="1156771"/>
            <a:ext cx="2788625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latin typeface="Calibri"/>
                <a:ea typeface="Calibri"/>
                <a:cs typeface="Calibri"/>
                <a:sym typeface="Calibri"/>
              </a:rPr>
              <a:t>erbermeo@stefanini.com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4143" y="1499425"/>
            <a:ext cx="504922" cy="5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8553205" y="1575625"/>
            <a:ext cx="17472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>
                <a:latin typeface="Calibri"/>
                <a:ea typeface="Calibri"/>
                <a:cs typeface="Calibri"/>
                <a:sym typeface="Calibri"/>
              </a:rPr>
              <a:t>Rene Ome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6661093" y="2129196"/>
            <a:ext cx="5323077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300" b="1" dirty="0">
                <a:solidFill>
                  <a:schemeClr val="dk1"/>
                </a:solidFill>
                <a:latin typeface="+mn-lt"/>
              </a:rPr>
              <a:t>Ingeniero de Sistemas - Scrum Master - Agile Coach</a:t>
            </a:r>
            <a:endParaRPr sz="1300" b="1" dirty="0">
              <a:solidFill>
                <a:schemeClr val="dk1"/>
              </a:solidFill>
              <a:latin typeface="+mn-lt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1655" y="2802275"/>
            <a:ext cx="227647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3468" y="2668913"/>
            <a:ext cx="239077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4155" y="3815563"/>
            <a:ext cx="18669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9168" y="5532875"/>
            <a:ext cx="2949999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798780" y="5537638"/>
            <a:ext cx="154305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61093" y="3962788"/>
            <a:ext cx="138112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98455" y="3729850"/>
            <a:ext cx="1760494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599780" y="4924125"/>
            <a:ext cx="2038350" cy="70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8"/>
          <p:cNvCxnSpPr/>
          <p:nvPr/>
        </p:nvCxnSpPr>
        <p:spPr>
          <a:xfrm>
            <a:off x="8033305" y="1053625"/>
            <a:ext cx="2267100" cy="0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117;p18"/>
          <p:cNvSpPr txBox="1"/>
          <p:nvPr/>
        </p:nvSpPr>
        <p:spPr>
          <a:xfrm rot="-436">
            <a:off x="2009781" y="520097"/>
            <a:ext cx="423719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dirty="0" smtClean="0">
                <a:latin typeface="Roboto Mono"/>
                <a:ea typeface="Roboto Mono"/>
                <a:cs typeface="Roboto Mono"/>
                <a:sym typeface="Roboto Mono"/>
              </a:rPr>
              <a:t>Juan Ricardo Gonzalez</a:t>
            </a:r>
            <a:endParaRPr sz="24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3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472" y="1225992"/>
            <a:ext cx="342675" cy="3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19;p18"/>
          <p:cNvSpPr txBox="1"/>
          <p:nvPr/>
        </p:nvSpPr>
        <p:spPr>
          <a:xfrm>
            <a:off x="2595647" y="1226041"/>
            <a:ext cx="3490336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b="1" dirty="0" smtClean="0">
                <a:latin typeface="Calibri"/>
                <a:ea typeface="Calibri"/>
                <a:cs typeface="Calibri"/>
                <a:sym typeface="Calibri"/>
              </a:rPr>
              <a:t>jrsepulveda@latam.stefanini.com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6585" y="1568695"/>
            <a:ext cx="504922" cy="5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121;p18"/>
          <p:cNvSpPr txBox="1"/>
          <p:nvPr/>
        </p:nvSpPr>
        <p:spPr>
          <a:xfrm>
            <a:off x="2595646" y="1644895"/>
            <a:ext cx="3651368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b="1" dirty="0">
                <a:latin typeface="Calibri"/>
                <a:ea typeface="Calibri"/>
                <a:cs typeface="Calibri"/>
                <a:sym typeface="Calibri"/>
              </a:rPr>
              <a:t>Juan Ricardo Gonzalez Sepulveda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" name="Google Shape;131;p18"/>
          <p:cNvCxnSpPr/>
          <p:nvPr/>
        </p:nvCxnSpPr>
        <p:spPr>
          <a:xfrm>
            <a:off x="2075747" y="1122895"/>
            <a:ext cx="3429126" cy="33827"/>
          </a:xfrm>
          <a:prstGeom prst="straightConnector1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ángulo 2"/>
          <p:cNvSpPr/>
          <p:nvPr/>
        </p:nvSpPr>
        <p:spPr>
          <a:xfrm>
            <a:off x="123598" y="2170336"/>
            <a:ext cx="6537495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s-CO" sz="1300" b="1" dirty="0" err="1">
                <a:latin typeface="+mn-lt"/>
              </a:rPr>
              <a:t>Solution</a:t>
            </a:r>
            <a:r>
              <a:rPr lang="es-CO" sz="1300" b="1" dirty="0">
                <a:latin typeface="+mn-lt"/>
              </a:rPr>
              <a:t> </a:t>
            </a:r>
            <a:r>
              <a:rPr lang="es-CO" sz="1300" b="1" dirty="0" err="1" smtClean="0">
                <a:latin typeface="+mn-lt"/>
              </a:rPr>
              <a:t>Architect</a:t>
            </a:r>
            <a:r>
              <a:rPr lang="es-CO" sz="1300" b="1" dirty="0" smtClean="0">
                <a:latin typeface="+mn-lt"/>
              </a:rPr>
              <a:t> - Scrum Coach - </a:t>
            </a:r>
            <a:r>
              <a:rPr lang="es-CO" sz="1300" b="1" dirty="0" err="1" smtClean="0">
                <a:latin typeface="+mn-lt"/>
              </a:rPr>
              <a:t>DevOps</a:t>
            </a:r>
            <a:r>
              <a:rPr lang="es-CO" sz="1300" b="1" dirty="0" smtClean="0">
                <a:latin typeface="+mn-lt"/>
              </a:rPr>
              <a:t> </a:t>
            </a:r>
            <a:r>
              <a:rPr lang="es-CO" sz="1300" b="1" dirty="0" err="1">
                <a:latin typeface="+mn-lt"/>
              </a:rPr>
              <a:t>Consultant</a:t>
            </a:r>
            <a:r>
              <a:rPr lang="es-CO" sz="1300" b="1" dirty="0">
                <a:latin typeface="+mn-lt"/>
              </a:rPr>
              <a:t> </a:t>
            </a:r>
            <a:r>
              <a:rPr lang="es-CO" sz="1300" b="1" dirty="0" smtClean="0">
                <a:latin typeface="+mn-lt"/>
              </a:rPr>
              <a:t>- </a:t>
            </a:r>
            <a:r>
              <a:rPr lang="es-CO" sz="1300" b="1" dirty="0" err="1">
                <a:latin typeface="+mn-lt"/>
              </a:rPr>
              <a:t>Technical</a:t>
            </a:r>
            <a:r>
              <a:rPr lang="es-CO" sz="1300" b="1" dirty="0">
                <a:latin typeface="+mn-lt"/>
              </a:rPr>
              <a:t> </a:t>
            </a:r>
            <a:r>
              <a:rPr lang="es-CO" sz="1300" b="1" dirty="0" smtClean="0">
                <a:latin typeface="+mn-lt"/>
              </a:rPr>
              <a:t>Manager</a:t>
            </a:r>
            <a:endParaRPr lang="es-CO" sz="1300" b="1" dirty="0">
              <a:latin typeface="+mn-lt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14"/>
          <a:srcRect l="28638" t="35687" r="25352" b="23447"/>
          <a:stretch/>
        </p:blipFill>
        <p:spPr>
          <a:xfrm>
            <a:off x="335246" y="232725"/>
            <a:ext cx="1516600" cy="1590600"/>
          </a:xfrm>
          <a:prstGeom prst="rect">
            <a:avLst/>
          </a:prstGeom>
        </p:spPr>
      </p:pic>
      <p:pic>
        <p:nvPicPr>
          <p:cNvPr id="1030" name="Picture 6" descr="Resultado de imagen para Tigo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93" b="18479"/>
          <a:stretch/>
        </p:blipFill>
        <p:spPr bwMode="auto">
          <a:xfrm>
            <a:off x="3743405" y="5532875"/>
            <a:ext cx="1274018" cy="82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OldMutual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7" b="27260"/>
          <a:stretch/>
        </p:blipFill>
        <p:spPr bwMode="auto">
          <a:xfrm>
            <a:off x="820707" y="5849212"/>
            <a:ext cx="2510080" cy="69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05709" y="4229900"/>
            <a:ext cx="1149411" cy="8894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99910" y="2967037"/>
            <a:ext cx="1857375" cy="92392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9017" y="2990850"/>
            <a:ext cx="2476500" cy="8763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1512" y="4070886"/>
            <a:ext cx="2217177" cy="9143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47021" y="5189005"/>
            <a:ext cx="1009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8434" y="224651"/>
            <a:ext cx="5247336" cy="298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933" y="2709626"/>
            <a:ext cx="3884894" cy="30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4"/>
          <p:cNvSpPr txBox="1"/>
          <p:nvPr/>
        </p:nvSpPr>
        <p:spPr>
          <a:xfrm>
            <a:off x="4709125" y="3367528"/>
            <a:ext cx="7167600" cy="27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 b="1">
                <a:latin typeface="Calibri"/>
                <a:ea typeface="Calibri"/>
                <a:cs typeface="Calibri"/>
                <a:sym typeface="Calibri"/>
              </a:rPr>
              <a:t>Principales Logros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Adopción metodológica aproximadamente de un 60% desde el inicio del servicio, 6 de septiembre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Trabajo colaborativo entre las áreas de producto y TI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Entregas de funcionalidades cada 20 dias aumentado la Satisfacción de los cliente.</a:t>
            </a:r>
            <a:endParaRPr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1800">
                <a:latin typeface="Calibri"/>
                <a:ea typeface="Calibri"/>
                <a:cs typeface="Calibri"/>
                <a:sym typeface="Calibri"/>
              </a:rPr>
              <a:t>Sincronización de equipos  y proyecto del mismo producto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188" y="705300"/>
            <a:ext cx="3762375" cy="12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21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/>
          <p:nvPr/>
        </p:nvSpPr>
        <p:spPr>
          <a:xfrm>
            <a:off x="2250265" y="1832277"/>
            <a:ext cx="7206900" cy="482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 b="1" dirty="0">
                <a:latin typeface="Calibri"/>
                <a:ea typeface="Calibri"/>
                <a:cs typeface="Calibri"/>
                <a:sym typeface="Calibri"/>
              </a:rPr>
              <a:t>Principales Logros:</a:t>
            </a:r>
            <a:endParaRPr sz="3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6 Equipos trabajando sobre el mismo </a:t>
            </a:r>
            <a:r>
              <a:rPr lang="es-CO" sz="2000" dirty="0" err="1">
                <a:latin typeface="Calibri"/>
                <a:ea typeface="Calibri"/>
                <a:cs typeface="Calibri"/>
                <a:sym typeface="Calibri"/>
              </a:rPr>
              <a:t>backlog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 de producto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Arquitectura emergente y adaptativa a los cambios que iban surgiendo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Se formaron equipo comprometidos orientados a generar Valor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Implementación de Modelo de Integración Continua (Jenkins, Sonar, </a:t>
            </a:r>
            <a:r>
              <a:rPr lang="es-CO" sz="2000" dirty="0" err="1"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O" sz="2000" dirty="0" err="1">
                <a:latin typeface="Calibri"/>
                <a:ea typeface="Calibri"/>
                <a:cs typeface="Calibri"/>
                <a:sym typeface="Calibri"/>
              </a:rPr>
              <a:t>Maven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CO" sz="2000" dirty="0" err="1"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Pruebas automatizadas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Entrega de funcionalidades en iteraciones de una semana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Aumento de Calidad de software gracias a la inspección constante mediante el uso de herramientas como </a:t>
            </a:r>
            <a:r>
              <a:rPr lang="es-CO" sz="2000" dirty="0" err="1">
                <a:latin typeface="Calibri"/>
                <a:ea typeface="Calibri"/>
                <a:cs typeface="Calibri"/>
                <a:sym typeface="Calibri"/>
              </a:rPr>
              <a:t>SonarQ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Aumento del trabajo colaborativo entre el cliente y </a:t>
            </a:r>
            <a:r>
              <a:rPr lang="es-CO" sz="2000" dirty="0" err="1">
                <a:latin typeface="Calibri"/>
                <a:ea typeface="Calibri"/>
                <a:cs typeface="Calibri"/>
                <a:sym typeface="Calibri"/>
              </a:rPr>
              <a:t>stefanini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Satisfacción de los </a:t>
            </a:r>
            <a:r>
              <a:rPr lang="es-CO" sz="2000" dirty="0" err="1">
                <a:latin typeface="Calibri"/>
                <a:ea typeface="Calibri"/>
                <a:cs typeface="Calibri"/>
                <a:sym typeface="Calibri"/>
              </a:rPr>
              <a:t>stakeholders</a:t>
            </a:r>
            <a:r>
              <a:rPr lang="es-CO" sz="2000" dirty="0">
                <a:latin typeface="Calibri"/>
                <a:ea typeface="Calibri"/>
                <a:cs typeface="Calibri"/>
                <a:sym typeface="Calibri"/>
              </a:rPr>
              <a:t>  con los productos Entregados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7" name="Google Shape;3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693" y="481110"/>
            <a:ext cx="6659325" cy="1351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61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343" y="482917"/>
            <a:ext cx="1752737" cy="1154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5323" y="837969"/>
            <a:ext cx="5452791" cy="227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8194" y="2382306"/>
            <a:ext cx="4074251" cy="2488092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6"/>
          <p:cNvSpPr txBox="1"/>
          <p:nvPr/>
        </p:nvSpPr>
        <p:spPr>
          <a:xfrm>
            <a:off x="5320588" y="3626352"/>
            <a:ext cx="588734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dirty="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Principales Logros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1800"/>
              <a:buFont typeface="Noto Sans Symbols"/>
              <a:buChar char="➢"/>
            </a:pPr>
            <a:r>
              <a:rPr lang="es-CO" sz="1800" dirty="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Diseño de Marco agile Tigo.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1800"/>
              <a:buFont typeface="Noto Sans Symbols"/>
              <a:buChar char="➢"/>
            </a:pPr>
            <a:r>
              <a:rPr lang="es-CO" sz="1800" dirty="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Satisfacción del cliente.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8DA9DB"/>
              </a:buClr>
              <a:buSzPts val="1800"/>
              <a:buFont typeface="Noto Sans Symbols"/>
              <a:buChar char="➢"/>
            </a:pPr>
            <a:r>
              <a:rPr lang="es-CO" sz="1800" dirty="0">
                <a:solidFill>
                  <a:srgbClr val="8DA9DB"/>
                </a:solidFill>
                <a:latin typeface="Calibri"/>
                <a:ea typeface="Calibri"/>
                <a:cs typeface="Calibri"/>
                <a:sym typeface="Calibri"/>
              </a:rPr>
              <a:t>Crecimiento del servicio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dirty="0">
              <a:solidFill>
                <a:srgbClr val="8DA9D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6"/>
          <p:cNvSpPr/>
          <p:nvPr/>
        </p:nvSpPr>
        <p:spPr>
          <a:xfrm>
            <a:off x="5152707" y="5788912"/>
            <a:ext cx="300999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5400" b="1" cap="non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rPr>
              <a:t>Honduras</a:t>
            </a:r>
            <a:endParaRPr sz="5400" b="1" cap="none">
              <a:solidFill>
                <a:srgbClr val="FEFE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93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t="24232" b="28336"/>
          <a:stretch/>
        </p:blipFill>
        <p:spPr>
          <a:xfrm>
            <a:off x="1" y="0"/>
            <a:ext cx="923544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0672" y="1408457"/>
            <a:ext cx="63594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4500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diario es aún más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75133" y="4717314"/>
            <a:ext cx="5717120" cy="90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74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3600" dirty="0" err="1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s-CO" sz="3600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Phoenix Project</a:t>
            </a:r>
          </a:p>
        </p:txBody>
      </p:sp>
      <p:sp>
        <p:nvSpPr>
          <p:cNvPr id="9" name="Rectángulo 8"/>
          <p:cNvSpPr/>
          <p:nvPr/>
        </p:nvSpPr>
        <p:spPr>
          <a:xfrm>
            <a:off x="1722000" y="2905780"/>
            <a:ext cx="208743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4500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hacer el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75133" y="561871"/>
            <a:ext cx="7776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4500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“… Mejorar en el </a:t>
            </a:r>
            <a:r>
              <a:rPr lang="es-CO" sz="6000" b="1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trabajo</a:t>
            </a:r>
            <a:endParaRPr lang="es-CO" sz="4500" b="1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80417" y="2062861"/>
            <a:ext cx="7442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6000" b="1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importante</a:t>
            </a:r>
            <a:r>
              <a:rPr lang="es-CO" sz="5000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que </a:t>
            </a:r>
            <a:endParaRPr lang="es-CO" sz="45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78285" y="3565208"/>
            <a:ext cx="60443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6600" b="1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trabajo</a:t>
            </a:r>
            <a:r>
              <a:rPr lang="es-CO" sz="6600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diario. …”</a:t>
            </a:r>
          </a:p>
        </p:txBody>
      </p:sp>
    </p:spTree>
    <p:extLst>
      <p:ext uri="{BB962C8B-B14F-4D97-AF65-F5344CB8AC3E}">
        <p14:creationId xmlns:p14="http://schemas.microsoft.com/office/powerpoint/2010/main" val="390284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36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198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C11F"/>
              </a:buClr>
              <a:buSzPts val="4000"/>
              <a:buFont typeface="Tahoma"/>
              <a:buNone/>
            </a:pPr>
            <a:r>
              <a:rPr lang="es-CO"/>
              <a:t>Necesidades de Negocio</a:t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210595" y="6637106"/>
            <a:ext cx="47243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http://ideasdenegocioinnovadoras.com/que-es-una-idea-de-negocio.html/cubrir-una-necesidad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375" y="1158950"/>
            <a:ext cx="8219300" cy="5003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08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9378" y="1462818"/>
            <a:ext cx="8799876" cy="33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/>
          <p:nvPr/>
        </p:nvSpPr>
        <p:spPr>
          <a:xfrm>
            <a:off x="1459378" y="5164364"/>
            <a:ext cx="3084900" cy="395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DD44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7095898" y="5182476"/>
            <a:ext cx="3163355" cy="3957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CCDD44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544278" y="4983496"/>
            <a:ext cx="2314035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8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su necesidad </a:t>
            </a:r>
            <a:r>
              <a:rPr lang="es-CO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s-CO" sz="1800" b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disminuir  el Time </a:t>
            </a:r>
            <a:r>
              <a:rPr lang="es-CO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s-CO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</a:t>
            </a:r>
            <a:endParaRPr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459378" y="693377"/>
            <a:ext cx="8799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dirty="0" smtClean="0">
                <a:solidFill>
                  <a:srgbClr val="0070C0"/>
                </a:solidFill>
              </a:rPr>
              <a:t>El Sector bancario</a:t>
            </a:r>
            <a:endParaRPr lang="es-CO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92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/>
        </p:nvSpPr>
        <p:spPr>
          <a:xfrm>
            <a:off x="530822" y="246550"/>
            <a:ext cx="10787455" cy="93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800"/>
              <a:buFont typeface="Tahoma"/>
              <a:buNone/>
            </a:pPr>
            <a:r>
              <a:rPr lang="es-CO" sz="4800">
                <a:solidFill>
                  <a:srgbClr val="92D050"/>
                </a:solidFill>
                <a:latin typeface="Tahoma"/>
                <a:ea typeface="Tahoma"/>
                <a:cs typeface="Tahoma"/>
                <a:sym typeface="Tahoma"/>
              </a:rPr>
              <a:t>Producto Iterativo e</a:t>
            </a:r>
            <a:r>
              <a:rPr lang="es-CO" sz="4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s-CO" sz="4800">
                <a:solidFill>
                  <a:srgbClr val="92D050"/>
                </a:solidFill>
                <a:latin typeface="Tahoma"/>
                <a:ea typeface="Tahoma"/>
                <a:cs typeface="Tahoma"/>
                <a:sym typeface="Tahoma"/>
              </a:rPr>
              <a:t>Incremental</a:t>
            </a:r>
            <a:endParaRPr sz="4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t="51886"/>
          <a:stretch/>
        </p:blipFill>
        <p:spPr>
          <a:xfrm>
            <a:off x="530822" y="1558978"/>
            <a:ext cx="11287593" cy="2968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82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2595" y="1018898"/>
            <a:ext cx="6595370" cy="493197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511772" y="246550"/>
            <a:ext cx="10787455" cy="93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800"/>
              <a:buFont typeface="Tahoma"/>
              <a:buNone/>
            </a:pPr>
            <a:r>
              <a:rPr lang="es-CO" sz="4800">
                <a:solidFill>
                  <a:srgbClr val="0070C0"/>
                </a:solidFill>
                <a:latin typeface="Tahoma"/>
                <a:ea typeface="Tahoma"/>
                <a:cs typeface="Tahoma"/>
                <a:sym typeface="Tahoma"/>
              </a:rPr>
              <a:t>Comprobación de </a:t>
            </a:r>
            <a:r>
              <a:rPr lang="es-CO" sz="4800">
                <a:solidFill>
                  <a:srgbClr val="92D050"/>
                </a:solidFill>
                <a:latin typeface="Tahoma"/>
                <a:ea typeface="Tahoma"/>
                <a:cs typeface="Tahoma"/>
                <a:sym typeface="Tahoma"/>
              </a:rPr>
              <a:t>Hipótesis</a:t>
            </a:r>
            <a:endParaRPr sz="4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81306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900752" y="2017404"/>
            <a:ext cx="11095630" cy="28548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530822" y="246550"/>
            <a:ext cx="10787455" cy="93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800"/>
              <a:buFont typeface="Tahoma"/>
              <a:buNone/>
            </a:pPr>
            <a:r>
              <a:rPr lang="es-CO" sz="4800">
                <a:solidFill>
                  <a:srgbClr val="92D050"/>
                </a:solidFill>
                <a:latin typeface="Tahoma"/>
                <a:ea typeface="Tahoma"/>
                <a:cs typeface="Tahoma"/>
                <a:sym typeface="Tahoma"/>
              </a:rPr>
              <a:t>Producto Iterativo e Incremental</a:t>
            </a:r>
            <a:endParaRPr sz="4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9167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272" y="1595569"/>
            <a:ext cx="10891165" cy="394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702272" y="715851"/>
            <a:ext cx="10787455" cy="93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4800"/>
              <a:buFont typeface="Tahoma"/>
              <a:buNone/>
            </a:pPr>
            <a:r>
              <a:rPr lang="es-CO" sz="4800">
                <a:solidFill>
                  <a:srgbClr val="92D050"/>
                </a:solidFill>
                <a:latin typeface="Tahoma"/>
                <a:ea typeface="Tahoma"/>
                <a:cs typeface="Tahoma"/>
                <a:sym typeface="Tahoma"/>
              </a:rPr>
              <a:t>Mínimo Producto Viable</a:t>
            </a:r>
            <a:endParaRPr sz="4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245429" y="6611779"/>
            <a:ext cx="77070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XHM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5841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Props1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2F58588-576D-46D5-80D6-8A24D7A02F27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4bffbd67-204f-4941-9f8d-5e376a982f9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14785</TotalTime>
  <Words>719</Words>
  <Application>Microsoft Office PowerPoint</Application>
  <PresentationFormat>Panorámica</PresentationFormat>
  <Paragraphs>155</Paragraphs>
  <Slides>34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6" baseType="lpstr">
      <vt:lpstr>Arial</vt:lpstr>
      <vt:lpstr>Arial Narrow</vt:lpstr>
      <vt:lpstr>Calibri</vt:lpstr>
      <vt:lpstr>Calibri Light</vt:lpstr>
      <vt:lpstr>Dax Medium</vt:lpstr>
      <vt:lpstr>Helvetica Neue</vt:lpstr>
      <vt:lpstr>Noto Sans Symbols</vt:lpstr>
      <vt:lpstr>Roboto Mono</vt:lpstr>
      <vt:lpstr>Segoe UI</vt:lpstr>
      <vt:lpstr>Segoe UI Light</vt:lpstr>
      <vt:lpstr>Tahoma</vt:lpstr>
      <vt:lpstr>Tema de Office</vt:lpstr>
      <vt:lpstr>Arquitectura en tiempos ágiles</vt:lpstr>
      <vt:lpstr>Presentación de PowerPoint</vt:lpstr>
      <vt:lpstr>Presentación de PowerPoint</vt:lpstr>
      <vt:lpstr>Necesidades de Negocio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 Reto, gestión del conocimiento y su aplicación… </vt:lpstr>
      <vt:lpstr>Respuesta de la Arquitectura:</vt:lpstr>
      <vt:lpstr>Adaptabilidad</vt:lpstr>
      <vt:lpstr>Serendipia</vt:lpstr>
      <vt:lpstr>Presentación de PowerPoint</vt:lpstr>
      <vt:lpstr>Monolito Vs Servicios</vt:lpstr>
      <vt:lpstr>Legacy Code</vt:lpstr>
      <vt:lpstr>Patrones</vt:lpstr>
      <vt:lpstr>Patrones</vt:lpstr>
      <vt:lpstr>Todo Parte Desde las Líneas de Código</vt:lpstr>
      <vt:lpstr>¿Que es TDD?</vt:lpstr>
      <vt:lpstr>Anti patrón – Patrón de Pruebas</vt:lpstr>
      <vt:lpstr>Características de la estrategia</vt:lpstr>
      <vt:lpstr>NOS ENFRENTAMOS A OTROS PROBLEMAS</vt:lpstr>
      <vt:lpstr>DevOps</vt:lpstr>
      <vt:lpstr>Herramientas DevOps</vt:lpstr>
      <vt:lpstr>DevOps Stefanini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422</cp:revision>
  <cp:lastPrinted>2018-05-14T12:53:52Z</cp:lastPrinted>
  <dcterms:created xsi:type="dcterms:W3CDTF">2017-11-17T14:24:31Z</dcterms:created>
  <dcterms:modified xsi:type="dcterms:W3CDTF">2019-02-19T04:56:57Z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